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667" r:id="rId5"/>
    <p:sldId id="3000" r:id="rId6"/>
    <p:sldId id="2994" r:id="rId7"/>
    <p:sldId id="2999" r:id="rId8"/>
    <p:sldId id="3010" r:id="rId9"/>
    <p:sldId id="3011" r:id="rId10"/>
    <p:sldId id="3012" r:id="rId11"/>
    <p:sldId id="3013" r:id="rId12"/>
    <p:sldId id="3014" r:id="rId13"/>
    <p:sldId id="3058" r:id="rId14"/>
    <p:sldId id="3059" r:id="rId15"/>
    <p:sldId id="3060" r:id="rId16"/>
    <p:sldId id="3002" r:id="rId17"/>
    <p:sldId id="2998" r:id="rId18"/>
    <p:sldId id="3052" r:id="rId19"/>
    <p:sldId id="3053" r:id="rId20"/>
    <p:sldId id="3003" r:id="rId21"/>
    <p:sldId id="3017" r:id="rId22"/>
    <p:sldId id="541" r:id="rId23"/>
    <p:sldId id="3056" r:id="rId24"/>
    <p:sldId id="3057" r:id="rId25"/>
    <p:sldId id="3018" r:id="rId26"/>
    <p:sldId id="3051" r:id="rId27"/>
  </p:sldIdLst>
  <p:sldSz cx="9144000" cy="5476875"/>
  <p:notesSz cx="6858000" cy="9144000"/>
  <p:custDataLst>
    <p:tags r:id="rId3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2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ndhya" initials="S" lastIdx="47" clrIdx="0"/>
  <p:cmAuthor id="1" name="N.Gitika" initials="N" lastIdx="2" clrIdx="1">
    <p:extLst>
      <p:ext uri="{19B8F6BF-5375-455C-9EA6-DF929625EA0E}">
        <p15:presenceInfo xmlns:p15="http://schemas.microsoft.com/office/powerpoint/2012/main" userId="S-1-5-21-4085832065-3564367350-3435197298-1199" providerId="AD"/>
      </p:ext>
    </p:extLst>
  </p:cmAuthor>
  <p:cmAuthor id="2" name="Anindita Ravishankar" initials="AR" lastIdx="13" clrIdx="2"/>
  <p:cmAuthor id="3" name="Satheesh" initials="S" lastIdx="2" clrIdx="3">
    <p:extLst>
      <p:ext uri="{19B8F6BF-5375-455C-9EA6-DF929625EA0E}">
        <p15:presenceInfo xmlns:p15="http://schemas.microsoft.com/office/powerpoint/2012/main" userId="S-1-5-21-4085832065-3564367350-3435197298-1354" providerId="AD"/>
      </p:ext>
    </p:extLst>
  </p:cmAuthor>
  <p:cmAuthor id="4" name="Sergio Delgado" initials="SD" lastIdx="1" clrIdx="4">
    <p:extLst>
      <p:ext uri="{19B8F6BF-5375-455C-9EA6-DF929625EA0E}">
        <p15:presenceInfo xmlns:p15="http://schemas.microsoft.com/office/powerpoint/2012/main" userId="S-1-5-21-329068152-789336058-725345543-328521" providerId="AD"/>
      </p:ext>
    </p:extLst>
  </p:cmAuthor>
  <p:cmAuthor id="5" name="Shweta Vyas" initials="SV" lastIdx="122" clrIdx="5">
    <p:extLst>
      <p:ext uri="{19B8F6BF-5375-455C-9EA6-DF929625EA0E}">
        <p15:presenceInfo xmlns:p15="http://schemas.microsoft.com/office/powerpoint/2012/main" userId="S-1-5-21-4085832065-3564367350-3435197298-1200" providerId="AD"/>
      </p:ext>
    </p:extLst>
  </p:cmAuthor>
  <p:cmAuthor id="6" name="Shalini" initials="S" lastIdx="111" clrIdx="6">
    <p:extLst>
      <p:ext uri="{19B8F6BF-5375-455C-9EA6-DF929625EA0E}">
        <p15:presenceInfo xmlns:p15="http://schemas.microsoft.com/office/powerpoint/2012/main" userId="S-1-5-21-4085832065-3564367350-3435197298-1864" providerId="AD"/>
      </p:ext>
    </p:extLst>
  </p:cmAuthor>
  <p:cmAuthor id="7" name="Satheesh" initials="S [2]" lastIdx="4" clrIdx="7">
    <p:extLst>
      <p:ext uri="{19B8F6BF-5375-455C-9EA6-DF929625EA0E}">
        <p15:presenceInfo xmlns:p15="http://schemas.microsoft.com/office/powerpoint/2012/main" userId="Satheesh" providerId="None"/>
      </p:ext>
    </p:extLst>
  </p:cmAuthor>
  <p:cmAuthor id="8" name="Haag, Jane" initials="HJ" lastIdx="4" clrIdx="8">
    <p:extLst>
      <p:ext uri="{19B8F6BF-5375-455C-9EA6-DF929625EA0E}">
        <p15:presenceInfo xmlns:p15="http://schemas.microsoft.com/office/powerpoint/2012/main" userId="S::jane.haag@ecolab.com::8c724ab0-739b-4e82-a401-412ffbe2e993" providerId="AD"/>
      </p:ext>
    </p:extLst>
  </p:cmAuthor>
  <p:cmAuthor id="9" name="Chris Kamerbeek" initials="CK" lastIdx="91" clrIdx="9">
    <p:extLst>
      <p:ext uri="{19B8F6BF-5375-455C-9EA6-DF929625EA0E}">
        <p15:presenceInfo xmlns:p15="http://schemas.microsoft.com/office/powerpoint/2012/main" userId="66b7df98f220c46a" providerId="Windows Live"/>
      </p:ext>
    </p:extLst>
  </p:cmAuthor>
  <p:cmAuthor id="10" name="Rohan Munigala" initials="RM" lastIdx="77" clrIdx="10">
    <p:extLst>
      <p:ext uri="{19B8F6BF-5375-455C-9EA6-DF929625EA0E}">
        <p15:presenceInfo xmlns:p15="http://schemas.microsoft.com/office/powerpoint/2012/main" userId="S::rohan.munigala@commlabindia.com::a31b1d60-a422-475b-941d-9eeb6a47445c" providerId="AD"/>
      </p:ext>
    </p:extLst>
  </p:cmAuthor>
  <p:cmAuthor id="11" name="Arindam" initials="A" lastIdx="89" clrIdx="11">
    <p:extLst>
      <p:ext uri="{19B8F6BF-5375-455C-9EA6-DF929625EA0E}">
        <p15:presenceInfo xmlns:p15="http://schemas.microsoft.com/office/powerpoint/2012/main" userId="S::arindam.nag@commlabindia.com::7aae44e7-ecd1-4ba9-9952-fd6348515a8d" providerId="AD"/>
      </p:ext>
    </p:extLst>
  </p:cmAuthor>
  <p:cmAuthor id="12" name="Shalini Merugu" initials="SM" lastIdx="69" clrIdx="12">
    <p:extLst>
      <p:ext uri="{19B8F6BF-5375-455C-9EA6-DF929625EA0E}">
        <p15:presenceInfo xmlns:p15="http://schemas.microsoft.com/office/powerpoint/2012/main" userId="S::shalini.merugu@commlabindia.com::3c8a0fc6-9082-4b49-a54c-b7e85318674f" providerId="AD"/>
      </p:ext>
    </p:extLst>
  </p:cmAuthor>
  <p:cmAuthor id="13" name="Shweta" initials="S" lastIdx="12" clrIdx="13">
    <p:extLst>
      <p:ext uri="{19B8F6BF-5375-455C-9EA6-DF929625EA0E}">
        <p15:presenceInfo xmlns:p15="http://schemas.microsoft.com/office/powerpoint/2012/main" userId="S::shweta.vyas@commlabindia.com::cc396434-b642-4491-b3bc-6a0be3bed2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62"/>
    <a:srgbClr val="E6E6E6"/>
    <a:srgbClr val="000000"/>
    <a:srgbClr val="F2F2F2"/>
    <a:srgbClr val="238AB9"/>
    <a:srgbClr val="0075C9"/>
    <a:srgbClr val="FFFFFF"/>
    <a:srgbClr val="1987CE"/>
    <a:srgbClr val="005A83"/>
    <a:srgbClr val="51B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78664" autoAdjust="0"/>
  </p:normalViewPr>
  <p:slideViewPr>
    <p:cSldViewPr>
      <p:cViewPr varScale="1">
        <p:scale>
          <a:sx n="84" d="100"/>
          <a:sy n="84" d="100"/>
        </p:scale>
        <p:origin x="624" y="67"/>
      </p:cViewPr>
      <p:guideLst>
        <p:guide orient="horz" pos="172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2976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10:43.758" idx="58">
    <p:pos x="3617" y="749"/>
    <p:text>Fix OS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41:42.020" idx="69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14:56.384" idx="60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18:32.524" idx="62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20:04.619" idx="64">
    <p:pos x="5195" y="1221"/>
    <p:text>replicate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25:58.382" idx="65">
    <p:pos x="4539" y="351"/>
    <p:text>Fix A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29:46.698" idx="66">
    <p:pos x="1308" y="2719"/>
    <p:text>fix A</p:text>
    <p:extLst>
      <p:ext uri="{C676402C-5697-4E1C-873F-D02D1690AC5C}">
        <p15:threadingInfo xmlns:p15="http://schemas.microsoft.com/office/powerpoint/2012/main" timeZoneBias="-33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2" dt="2021-06-28T15:39:18.156" idx="68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3388F65-DDF3-43FB-A3D7-41C61428ED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2F489A-D01B-44E6-8FE4-64D8BA8F59E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AB3B6F-6B09-46EA-89CD-7CEC4ADEA2B4}" type="datetimeFigureOut">
              <a:rPr lang="en-IN" smtClean="0"/>
              <a:t>28-06-2021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27AA1-42BE-4BA3-9B98-E55B8C2ECD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8C27E3-F26C-41EA-827B-70D78680098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4724BA-EDAA-464B-BEBE-BDF052CD5CF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9585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D08614-EF20-491B-9041-490F0D4D5BF0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1143000"/>
            <a:ext cx="5153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8E1A3-39ED-458C-82B3-5B0F8FCAF1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76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215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0" dirty="0"/>
              <a:t>Welcome to the course ‘</a:t>
            </a:r>
            <a:r>
              <a:rPr lang="en-US" sz="1200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TSCA Section 8e: Substantial Risk Reporting’.</a:t>
            </a:r>
            <a:endParaRPr lang="en-US" sz="1200" b="0" dirty="0">
              <a:solidFill>
                <a:srgbClr val="0033CC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algn="l" defTabSz="1215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solidFill>
                <a:srgbClr val="0033CC"/>
              </a:solidFill>
              <a:effectLst/>
              <a:latin typeface="Verdana" panose="020B060403050404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marR="0" indent="0" algn="l" defTabSz="12152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rgbClr val="0033CC"/>
                </a:solidFill>
                <a:effectLst/>
                <a:latin typeface="Verdana" panose="020B060403050404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Click START to begin.</a:t>
            </a:r>
          </a:p>
          <a:p>
            <a:endParaRPr lang="en-IN" b="0" dirty="0"/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527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Before getting into the course, here’s a quick question for you. 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 you know in which year </a:t>
            </a:r>
            <a:r>
              <a:rPr lang="en-US" sz="1200" b="1" strike="sngStrike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was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the TSCA law </a:t>
            </a:r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was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passed in the United States?</a:t>
            </a: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Select the correct answer and click CHECK.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40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0" dirty="0">
                <a:solidFill>
                  <a:schemeClr val="accent2"/>
                </a:solidFill>
                <a:cs typeface="Arial" panose="020B0604020202020204" pitchFamily="34" charset="0"/>
              </a:rPr>
              <a:t>Excellent, that’s correct!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200" b="0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R="0" lvl="0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The Toxic Substances Control Act (TSCA) is a United States law, passed in 1976.</a:t>
            </a:r>
          </a:p>
          <a:p>
            <a:pPr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13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0" dirty="0">
                <a:solidFill>
                  <a:schemeClr val="accent2"/>
                </a:solidFill>
                <a:cs typeface="Arial" panose="020B0604020202020204" pitchFamily="34" charset="0"/>
              </a:rPr>
              <a:t>Sorry, not quite.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1200" b="1" dirty="0">
              <a:solidFill>
                <a:schemeClr val="accent2"/>
              </a:solidFill>
              <a:cs typeface="Arial" panose="020B0604020202020204" pitchFamily="34" charset="0"/>
            </a:endParaRPr>
          </a:p>
          <a:p>
            <a:pPr marR="0" lvl="0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The Toxic Substances Control Act (TSCA) is a United States law, passed in 1976.</a:t>
            </a:r>
          </a:p>
          <a:p>
            <a:pPr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85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Let’s look at the </a:t>
            </a:r>
            <a:r>
              <a:rPr lang="en-US" dirty="0"/>
              <a:t>Toxic Substances Control Act (TSCA) </a:t>
            </a:r>
            <a:r>
              <a:rPr lang="en-US" b="1" dirty="0"/>
              <a:t>in detail. It </a:t>
            </a:r>
            <a:r>
              <a:rPr lang="en-US" dirty="0"/>
              <a:t>is administered by the United States Environmental Protection Agency (EPA). It regulates the introduction of new or already existing chemicals in commerce.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Drugs, cosmetics, foods, food additives, pesticides, and nuclear materials are exempted from TSCA because they are regulated under separate US laws. TSCA applies to manufacturers and importers of chemicals regulated under the act.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 2016, the Frank R. Lautenberg Chemical Safety for the 21</a:t>
            </a:r>
            <a:r>
              <a:rPr lang="en-US" b="0" i="0" baseline="3000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Century Act was the first major overhaul to TSCA since its enactment. Enaction of the 2016 amendment is commonly known as TSCA reform.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317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The 2016 law made sweeping amendments by eliminating </a:t>
            </a: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the</a:t>
            </a:r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‘least burdensome’ requirement</a:t>
            </a:r>
            <a:r>
              <a:rPr lang="en-US" sz="1200" b="0" kern="1200" dirty="0">
                <a:solidFill>
                  <a:srgbClr val="000000"/>
                </a:solidFill>
              </a:rPr>
              <a:t> </a:t>
            </a:r>
            <a:r>
              <a:rPr lang="en-US" b="1" i="0" strike="sngStrik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over</a:t>
            </a:r>
            <a:r>
              <a:rPr lang="en-US" b="1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in the </a:t>
            </a:r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1976 law. 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sz="1200" i="0" dirty="0">
                <a:solidFill>
                  <a:schemeClr val="accent5"/>
                </a:solidFill>
              </a:rPr>
              <a:t>Click each highlighted year to learn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5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1976 TSCA, EPA was required to prove a chemical’s safety for use. However, if there were no upfront data requirements, and in the absence of sufficient data to indicate a concern, EPA had no authority to regulate a chemical. </a:t>
            </a:r>
          </a:p>
          <a:p>
            <a:endParaRPr lang="en-US" dirty="0"/>
          </a:p>
          <a:p>
            <a:r>
              <a:rPr lang="en-US" dirty="0"/>
              <a:t>New chemicals often entered the market unregulated because the EPA lacked the information to proceed with an action and the statutory deadline to decide within 90 days.</a:t>
            </a:r>
          </a:p>
          <a:p>
            <a:endParaRPr lang="en-US" dirty="0"/>
          </a:p>
          <a:p>
            <a:r>
              <a:rPr lang="en-US" dirty="0"/>
              <a:t>In addition, ‘cost-benefit’ analyses were performed when regulatory actions were proposed factoring in business financial impact, demanding </a:t>
            </a:r>
            <a:r>
              <a:rPr lang="en-US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EPA to chose least burdensome ways to reduce risk.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5789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The 2016 law made amendments including establishing a new Risk-Based Safety Standard to determine whether a chemical use poses an ‘unreasonable risk’. 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For new chemicals, the EPA </a:t>
            </a:r>
            <a:r>
              <a:rPr lang="en-US" b="0" i="0" u="none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must</a:t>
            </a:r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 make an affirmative determination on risk before the chemical enters the marketplace. Importantly, the risk evaluation does NOT take into consideration costs or non-risk factors in the decision. </a:t>
            </a:r>
          </a:p>
          <a:p>
            <a:endParaRPr lang="en-US" b="0" i="0" dirty="0">
              <a:solidFill>
                <a:srgbClr val="212121"/>
              </a:solidFill>
              <a:effectLst/>
              <a:latin typeface="Source Sans Pro" panose="020B0503030403020204" pitchFamily="34" charset="0"/>
            </a:endParaRPr>
          </a:p>
          <a:p>
            <a:r>
              <a:rPr lang="en-US" b="0" i="0" dirty="0">
                <a:solidFill>
                  <a:srgbClr val="212121"/>
                </a:solidFill>
                <a:effectLst/>
                <a:latin typeface="Source Sans Pro" panose="020B0503030403020204" pitchFamily="34" charset="0"/>
              </a:rPr>
              <a:t>EPA can regulate the chemicals solely on health and environmental factors eliminating the “least burdensome” requirement.</a:t>
            </a:r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33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TSCA provides EPA with authority to require reporting, record-keeping and testing requirements, and restrictions relating to chemical substances and/or mixtures.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These requirements are authorized under various sections of the act.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782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this training, </a:t>
            </a:r>
            <a:r>
              <a:rPr lang="en-US" b="1" dirty="0"/>
              <a:t>we </a:t>
            </a:r>
            <a:r>
              <a:rPr lang="en-US" b="1" strike="sngStrike" dirty="0"/>
              <a:t>are</a:t>
            </a:r>
            <a:r>
              <a:rPr lang="en-US" b="1" dirty="0"/>
              <a:t> will be </a:t>
            </a:r>
            <a:r>
              <a:rPr lang="en-US" dirty="0"/>
              <a:t>focusing on Ecolab’s reporting requirements under TSCA Section 8e. </a:t>
            </a:r>
            <a:r>
              <a:rPr lang="en-US" b="1" dirty="0"/>
              <a:t>They </a:t>
            </a:r>
            <a:r>
              <a:rPr lang="en-US" b="1" strike="sngStrike" dirty="0"/>
              <a:t>which</a:t>
            </a:r>
            <a:r>
              <a:rPr lang="en-US" b="1" dirty="0"/>
              <a:t> require</a:t>
            </a:r>
            <a:r>
              <a:rPr lang="en-US" dirty="0"/>
              <a:t> that any person who manufactures, imports, processes, or distributes in commerce a chemical substance or mixture and who obtains information </a:t>
            </a:r>
            <a:r>
              <a:rPr lang="en-US" b="1" strike="sngStrike" dirty="0"/>
              <a:t>which</a:t>
            </a:r>
            <a:r>
              <a:rPr lang="en-US" dirty="0"/>
              <a:t> reasonably </a:t>
            </a:r>
            <a:r>
              <a:rPr lang="en-US" b="1" dirty="0"/>
              <a:t>supporting</a:t>
            </a:r>
            <a:r>
              <a:rPr lang="en-US" dirty="0"/>
              <a:t> the conclusion that such </a:t>
            </a:r>
            <a:r>
              <a:rPr lang="en-US" b="1" dirty="0"/>
              <a:t>a</a:t>
            </a:r>
            <a:r>
              <a:rPr lang="en-US" dirty="0"/>
              <a:t> substance or mixture presents a substantial risk of injury to health or the environment </a:t>
            </a:r>
            <a:r>
              <a:rPr lang="en-US" b="1" strike="sngStrike" dirty="0"/>
              <a:t>to</a:t>
            </a:r>
            <a:r>
              <a:rPr lang="en-US" dirty="0"/>
              <a:t> </a:t>
            </a:r>
            <a:r>
              <a:rPr lang="en-US" b="1" dirty="0"/>
              <a:t>needs to </a:t>
            </a:r>
            <a:r>
              <a:rPr lang="en-US" dirty="0"/>
              <a:t>immediately </a:t>
            </a:r>
            <a:r>
              <a:rPr lang="en-US" b="0" dirty="0"/>
              <a:t>inform</a:t>
            </a:r>
            <a:r>
              <a:rPr lang="en-US" dirty="0"/>
              <a:t> EPA, except where EPA has been adequately informed </a:t>
            </a:r>
            <a:r>
              <a:rPr lang="en-US" b="1" dirty="0"/>
              <a:t>already </a:t>
            </a:r>
            <a:r>
              <a:rPr lang="en-US" b="1" strike="sngStrike" dirty="0"/>
              <a:t>of such information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2079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It’s time for an activity.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400"/>
              </a:spcAft>
            </a:pPr>
            <a:endParaRPr lang="en-US" sz="12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Identify the items exempted from TSCA regulation.</a:t>
            </a:r>
          </a:p>
          <a:p>
            <a:pPr>
              <a:defRPr/>
            </a:pPr>
            <a:endParaRPr lang="en-US" b="0" dirty="0"/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i="0" dirty="0">
                <a:solidFill>
                  <a:schemeClr val="bg1"/>
                </a:solidFill>
                <a:cs typeface="Arial" panose="020B0604020202020204" pitchFamily="34" charset="0"/>
              </a:rPr>
              <a:t>Select the four correct answers and click CHECK.</a:t>
            </a:r>
          </a:p>
          <a:p>
            <a:pPr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05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By the end of this course, you will be able to:</a:t>
            </a:r>
          </a:p>
          <a:p>
            <a:endParaRPr lang="en-US" sz="1200" dirty="0"/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>
                <a:solidFill>
                  <a:schemeClr val="bg1"/>
                </a:solidFill>
                <a:cs typeface="Arial"/>
              </a:rPr>
              <a:t>Create awareness of Ecolab’s requirements under </a:t>
            </a:r>
            <a:r>
              <a:rPr lang="en-US" altLang="en-US" sz="1200" b="1" strike="sngStrike" dirty="0">
                <a:solidFill>
                  <a:schemeClr val="bg1"/>
                </a:solidFill>
                <a:cs typeface="Arial"/>
              </a:rPr>
              <a:t>the</a:t>
            </a:r>
            <a:r>
              <a:rPr lang="en-US" altLang="en-US" sz="1200" dirty="0">
                <a:solidFill>
                  <a:schemeClr val="bg1"/>
                </a:solidFill>
                <a:cs typeface="Arial"/>
              </a:rPr>
              <a:t> Section 8e of the </a:t>
            </a:r>
            <a:r>
              <a:rPr lang="en-US" altLang="en-US" sz="1200" b="1" dirty="0">
                <a:solidFill>
                  <a:schemeClr val="bg1"/>
                </a:solidFill>
                <a:cs typeface="Arial"/>
              </a:rPr>
              <a:t>Toxic Substances Control Act </a:t>
            </a:r>
            <a:r>
              <a:rPr lang="en-US" altLang="en-US" sz="1200" dirty="0">
                <a:solidFill>
                  <a:schemeClr val="bg1"/>
                </a:solidFill>
                <a:cs typeface="Arial"/>
              </a:rPr>
              <a:t>(TSCA) </a:t>
            </a:r>
            <a:r>
              <a:rPr lang="en-US" altLang="en-US" sz="1200" b="1" strike="sngStrike" dirty="0">
                <a:solidFill>
                  <a:schemeClr val="bg1"/>
                </a:solidFill>
                <a:cs typeface="Arial"/>
              </a:rPr>
              <a:t>8e,</a:t>
            </a:r>
            <a:r>
              <a:rPr lang="en-US" altLang="en-US" sz="1200" dirty="0">
                <a:solidFill>
                  <a:schemeClr val="bg1"/>
                </a:solidFill>
                <a:cs typeface="Arial"/>
              </a:rPr>
              <a:t> and</a:t>
            </a:r>
          </a:p>
          <a:p>
            <a:pPr marL="171450" indent="-171450"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altLang="en-US" sz="1200" dirty="0">
                <a:solidFill>
                  <a:schemeClr val="bg1"/>
                </a:solidFill>
                <a:cs typeface="Arial"/>
              </a:rPr>
              <a:t>Identify Ecolab’s internal Substantial Risk Reporting process.</a:t>
            </a:r>
          </a:p>
          <a:p>
            <a:pPr marL="0" indent="0">
              <a:spcAft>
                <a:spcPts val="800"/>
              </a:spcAft>
              <a:buFont typeface="Wingdings" panose="05000000000000000000" pitchFamily="2" charset="2"/>
              <a:buNone/>
            </a:pPr>
            <a:endParaRPr lang="en-US" altLang="en-US" sz="1200" dirty="0">
              <a:solidFill>
                <a:schemeClr val="bg1"/>
              </a:solidFill>
              <a:cs typeface="Arial"/>
            </a:endParaRPr>
          </a:p>
          <a:p>
            <a:pPr marL="0" indent="0">
              <a:spcAft>
                <a:spcPts val="800"/>
              </a:spcAft>
              <a:buFont typeface="Wingdings" panose="05000000000000000000" pitchFamily="2" charset="2"/>
              <a:buNone/>
            </a:pPr>
            <a:endParaRPr lang="en-US" altLang="en-US" sz="1200" dirty="0">
              <a:solidFill>
                <a:schemeClr val="bg1"/>
              </a:solidFill>
              <a:cs typeface="Arial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314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541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84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dirty="0">
                <a:effectLst/>
                <a:latin typeface="Calibri" panose="020F0502020204030204" pitchFamily="34" charset="0"/>
              </a:rPr>
              <a:t>Thank you for taking the course, ‘</a:t>
            </a:r>
            <a:r>
              <a:rPr lang="en-US" sz="1200" b="0" dirty="0">
                <a:solidFill>
                  <a:schemeClr val="bg1"/>
                </a:solidFill>
              </a:rPr>
              <a:t>TSCA Section 8e: Substantial Risk Reporting</a:t>
            </a:r>
            <a:r>
              <a:rPr lang="en-US" sz="1200" b="0" i="0" dirty="0">
                <a:effectLst/>
                <a:latin typeface="Calibri" panose="020F0502020204030204" pitchFamily="34" charset="0"/>
              </a:rPr>
              <a:t>’.</a:t>
            </a:r>
          </a:p>
          <a:p>
            <a:pPr algn="l"/>
            <a:endParaRPr lang="en-US" sz="1800" b="0" i="0" dirty="0">
              <a:effectLst/>
              <a:latin typeface="Segoe UI" panose="020B0502040204020203" pitchFamily="34" charset="0"/>
            </a:endParaRPr>
          </a:p>
          <a:p>
            <a:pPr algn="l"/>
            <a:r>
              <a:rPr lang="en-US" sz="1200" b="0" i="0" dirty="0">
                <a:effectLst/>
                <a:latin typeface="Calibri" panose="020F0502020204030204" pitchFamily="34" charset="0"/>
              </a:rPr>
              <a:t>Click EXIT to close the window.</a:t>
            </a:r>
            <a:endParaRPr lang="en-US" sz="1800" b="0" i="0" dirty="0">
              <a:effectLst/>
              <a:latin typeface="Segoe UI" panose="020B0502040204020203" pitchFamily="34" charset="0"/>
            </a:endParaRPr>
          </a:p>
          <a:p>
            <a:endParaRPr lang="en-IN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87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course is divided into five sections.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301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first section, you will be introduced to the </a:t>
            </a:r>
            <a:r>
              <a:rPr lang="en-US" sz="120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TSCA and </a:t>
            </a:r>
            <a:r>
              <a:rPr lang="en-US" sz="1200" b="1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</a:t>
            </a:r>
            <a:r>
              <a:rPr lang="en-US" sz="120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1" strike="sngStrike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</a:t>
            </a:r>
            <a:r>
              <a:rPr lang="en-US" sz="1200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b="0" strike="noStrike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responsibilities </a:t>
            </a:r>
            <a:r>
              <a:rPr lang="en-US" sz="1200" b="1" strike="noStrike" dirty="0">
                <a:solidFill>
                  <a:srgbClr val="0000FF"/>
                </a:solidFill>
                <a:effectLst/>
                <a:highlight>
                  <a:srgbClr val="FFFF00"/>
                </a:highlight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outlined in it</a:t>
            </a: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2655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the second section, you will learn about the r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equirements of </a:t>
            </a:r>
            <a:r>
              <a:rPr lang="en-US" sz="1800" b="1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Section 8e of the 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TSCA </a:t>
            </a:r>
            <a:r>
              <a:rPr lang="en-US" sz="1800" b="1" strike="sngStrike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Section 8e 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and </a:t>
            </a:r>
            <a:r>
              <a:rPr lang="en-US" sz="1800" u="none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chemicals subjected to it. </a:t>
            </a:r>
            <a:endParaRPr lang="en-US" sz="1200" u="none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898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third section will explain how to identify substantial risk.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210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the fourth will elaborate on the </a:t>
            </a:r>
            <a:r>
              <a:rPr lang="en-US" sz="1800" dirty="0">
                <a:effectLst/>
                <a:latin typeface="Calibri Light" panose="020F0302020204030204" pitchFamily="34" charset="0"/>
                <a:ea typeface="Calibri" panose="020F0502020204030204" pitchFamily="34" charset="0"/>
              </a:rPr>
              <a:t>substantial risk review board </a:t>
            </a: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</a:t>
            </a:r>
            <a:r>
              <a:rPr lang="en-US" sz="1200" b="1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</a:t>
            </a: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explanation of Ecolab’s substantial risk reporting process.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331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Finally, we’ll wrap up with a quick summary and final challenge.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2383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begin with the first </a:t>
            </a:r>
            <a:r>
              <a:rPr lang="en-US" sz="1200" b="1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section</a:t>
            </a:r>
            <a:r>
              <a:rPr lang="en-US" sz="120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en-US" sz="1200" b="0" dirty="0">
                <a:solidFill>
                  <a:schemeClr val="bg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Introduction</a:t>
            </a:r>
            <a:r>
              <a:rPr lang="en-US" sz="1200" b="0" dirty="0">
                <a:solidFill>
                  <a:srgbClr val="0000FF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en-US" sz="1200" b="0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F8E1A3-39ED-458C-82B3-5B0F8FCAF1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5916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AB237F-756A-4201-B829-52723D18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B92C2E-A5A1-460C-A5EB-A0AE9C7F85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" y="784322"/>
            <a:ext cx="8961120" cy="3840480"/>
          </a:xfrm>
          <a:prstGeom prst="rect">
            <a:avLst/>
          </a:prstGeom>
        </p:spPr>
        <p:txBody>
          <a:bodyPr/>
          <a:lstStyle>
            <a:lvl2pPr marL="457200" indent="-228600">
              <a:buFont typeface="Wingdings" panose="05000000000000000000" pitchFamily="2" charset="2"/>
              <a:buChar char="§"/>
              <a:defRPr/>
            </a:lvl2pPr>
            <a:lvl3pPr marL="685800" indent="-228600">
              <a:buFont typeface="Wingdings" panose="05000000000000000000" pitchFamily="2" charset="2"/>
              <a:buChar char="§"/>
              <a:defRPr/>
            </a:lvl3pPr>
            <a:lvl4pPr marL="914400" indent="-228600">
              <a:buFont typeface="Wingdings" panose="05000000000000000000" pitchFamily="2" charset="2"/>
              <a:buChar char="§"/>
              <a:defRPr/>
            </a:lvl4pPr>
            <a:lvl5pPr marL="11430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EE7F065A-8E4E-43EA-9151-32DA4F119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" y="4766858"/>
            <a:ext cx="7597140" cy="2616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en-IN" sz="1100" b="0" i="1" u="none" strike="noStrike" cap="none" spc="0" normalizeH="0" baseline="0">
                <a:ln>
                  <a:noFill/>
                </a:ln>
                <a:solidFill>
                  <a:srgbClr val="63A50B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C7CBCBF3-8F25-4562-B14D-20EE1BBDF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000" y="4766859"/>
            <a:ext cx="1051560" cy="2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en-IN" sz="1100" b="0" i="0" u="none" strike="noStrike" cap="none" spc="0" normalizeH="0" baseline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fld id="{851D2925-46DE-4B06-A4BE-B471E6F4BBD3}" type="slidenum">
              <a:rPr lang="en-IN" smtClean="0"/>
              <a:pPr/>
              <a:t>‹#›</a:t>
            </a:fld>
            <a:r>
              <a:rPr lang="en-IN" dirty="0"/>
              <a:t> of 34</a:t>
            </a:r>
          </a:p>
        </p:txBody>
      </p:sp>
    </p:spTree>
    <p:extLst>
      <p:ext uri="{BB962C8B-B14F-4D97-AF65-F5344CB8AC3E}">
        <p14:creationId xmlns:p14="http://schemas.microsoft.com/office/powerpoint/2010/main" val="532470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AB237F-756A-4201-B829-52723D18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44743"/>
            <a:ext cx="8961120" cy="323165"/>
          </a:xfrm>
        </p:spPr>
        <p:txBody>
          <a:bodyPr/>
          <a:lstStyle>
            <a:lvl1pPr>
              <a:defRPr sz="1500"/>
            </a:lvl1pPr>
          </a:lstStyle>
          <a:p>
            <a:r>
              <a:rPr lang="en-US" dirty="0"/>
              <a:t>Click to edit Master title style</a:t>
            </a:r>
            <a:endParaRPr lang="en-IN" dirty="0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EE7F065A-8E4E-43EA-9151-32DA4F119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en-IN" sz="1000" b="0" i="1" u="none" strike="noStrike" cap="none" spc="0" normalizeH="0" baseline="0">
                <a:ln>
                  <a:noFill/>
                </a:ln>
                <a:solidFill>
                  <a:srgbClr val="63A50B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19">
            <a:extLst>
              <a:ext uri="{FF2B5EF4-FFF2-40B4-BE49-F238E27FC236}">
                <a16:creationId xmlns:a16="http://schemas.microsoft.com/office/drawing/2014/main" id="{C7CBCBF3-8F25-4562-B14D-20EE1BBDFC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2000" y="3576637"/>
            <a:ext cx="1051560" cy="2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en-IN" sz="1100" b="0" i="0" u="none" strike="noStrike" cap="none" spc="0" normalizeH="0" baseline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r>
              <a:rPr lang="en-US" dirty="0"/>
              <a:t>01 of 34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9582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AB237F-756A-4201-B829-52723D18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6B92C2E-A5A1-460C-A5EB-A0AE9C7F854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" y="784322"/>
            <a:ext cx="8961120" cy="3840480"/>
          </a:xfrm>
          <a:prstGeom prst="rect">
            <a:avLst/>
          </a:prstGeom>
        </p:spPr>
        <p:txBody>
          <a:bodyPr/>
          <a:lstStyle>
            <a:lvl2pPr marL="457200" indent="-228600">
              <a:buFont typeface="Wingdings" panose="05000000000000000000" pitchFamily="2" charset="2"/>
              <a:buChar char="§"/>
              <a:defRPr/>
            </a:lvl2pPr>
            <a:lvl3pPr marL="685800" indent="-228600">
              <a:buFont typeface="Wingdings" panose="05000000000000000000" pitchFamily="2" charset="2"/>
              <a:buChar char="§"/>
              <a:defRPr/>
            </a:lvl3pPr>
            <a:lvl4pPr marL="914400" indent="-228600">
              <a:buFont typeface="Wingdings" panose="05000000000000000000" pitchFamily="2" charset="2"/>
              <a:buChar char="§"/>
              <a:defRPr/>
            </a:lvl4pPr>
            <a:lvl5pPr marL="11430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EE7F065A-8E4E-43EA-9151-32DA4F119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" y="4766858"/>
            <a:ext cx="7597140" cy="2616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en-IN" sz="1100" b="0" i="1" u="none" strike="noStrike" cap="none" spc="0" normalizeH="0" baseline="0">
                <a:ln>
                  <a:noFill/>
                </a:ln>
                <a:solidFill>
                  <a:srgbClr val="63A50B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2F7E6657-3DBD-4817-9490-631416691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000" y="4766859"/>
            <a:ext cx="1051560" cy="2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en-IN" sz="1100" b="0" i="0" u="none" strike="noStrike" cap="none" spc="0" normalizeH="0" baseline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fld id="{851D2925-46DE-4B06-A4BE-B471E6F4BBD3}" type="slidenum">
              <a:rPr lang="en-IN" smtClean="0"/>
              <a:pPr/>
              <a:t>‹#›</a:t>
            </a:fld>
            <a:r>
              <a:rPr lang="en-IN" dirty="0"/>
              <a:t> of 34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3D4095-68B9-43A3-B5F4-8020FEC767F1}"/>
              </a:ext>
            </a:extLst>
          </p:cNvPr>
          <p:cNvSpPr/>
          <p:nvPr userDrawn="1"/>
        </p:nvSpPr>
        <p:spPr>
          <a:xfrm>
            <a:off x="7887484" y="450885"/>
            <a:ext cx="1143000" cy="3626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Graphic 2" descr="Home">
            <a:extLst>
              <a:ext uri="{FF2B5EF4-FFF2-40B4-BE49-F238E27FC236}">
                <a16:creationId xmlns:a16="http://schemas.microsoft.com/office/drawing/2014/main" id="{72CB94D8-EDDB-473E-B675-7041188E31F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93261" y="425378"/>
            <a:ext cx="397873" cy="3978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48BCE-6DC1-467F-BE77-4D66325BF928}"/>
              </a:ext>
            </a:extLst>
          </p:cNvPr>
          <p:cNvSpPr txBox="1"/>
          <p:nvPr userDrawn="1"/>
        </p:nvSpPr>
        <p:spPr>
          <a:xfrm>
            <a:off x="8291134" y="485810"/>
            <a:ext cx="70046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solidFill>
                  <a:schemeClr val="bg1"/>
                </a:solidFill>
              </a:rPr>
              <a:t>HOME</a:t>
            </a:r>
            <a:endParaRPr lang="en-IN" sz="13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37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DAB237F-756A-4201-B829-52723D181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Footer Placeholder 18">
            <a:extLst>
              <a:ext uri="{FF2B5EF4-FFF2-40B4-BE49-F238E27FC236}">
                <a16:creationId xmlns:a16="http://schemas.microsoft.com/office/drawing/2014/main" id="{EE7F065A-8E4E-43EA-9151-32DA4F1199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" y="4766858"/>
            <a:ext cx="7597140" cy="2616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en-IN" sz="1100" b="0" i="1" u="none" strike="noStrike" cap="none" spc="0" normalizeH="0" baseline="0">
                <a:ln>
                  <a:noFill/>
                </a:ln>
                <a:solidFill>
                  <a:srgbClr val="63A50B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5" name="Slide Number Placeholder 19">
            <a:extLst>
              <a:ext uri="{FF2B5EF4-FFF2-40B4-BE49-F238E27FC236}">
                <a16:creationId xmlns:a16="http://schemas.microsoft.com/office/drawing/2014/main" id="{2F7E6657-3DBD-4817-9490-6314166918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000" y="4766859"/>
            <a:ext cx="1051560" cy="2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en-IN" sz="1100" b="0" i="0" u="none" strike="noStrike" cap="none" spc="0" normalizeH="0" baseline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fld id="{851D2925-46DE-4B06-A4BE-B471E6F4BBD3}" type="slidenum">
              <a:rPr lang="en-IN" smtClean="0"/>
              <a:pPr/>
              <a:t>‹#›</a:t>
            </a:fld>
            <a:r>
              <a:rPr lang="en-IN" dirty="0"/>
              <a:t> of 34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7F7ED23-2801-4EF7-9E32-6A522FF3DFD8}"/>
              </a:ext>
            </a:extLst>
          </p:cNvPr>
          <p:cNvSpPr/>
          <p:nvPr userDrawn="1"/>
        </p:nvSpPr>
        <p:spPr>
          <a:xfrm>
            <a:off x="0" y="839968"/>
            <a:ext cx="9144000" cy="426215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8127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4156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ubhead 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4FEAF-5AC6-EA4A-B9A0-832B59C77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113" y="467108"/>
            <a:ext cx="8375837" cy="3077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D0576-DC48-224D-BAC1-41B3E6F17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114" y="1457964"/>
            <a:ext cx="4118826" cy="3475027"/>
          </a:xfrm>
        </p:spPr>
        <p:txBody>
          <a:bodyPr numCol="1" spcCol="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918CD367-64AE-014C-9EE3-9257D77D71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01703" y="5098675"/>
            <a:ext cx="2057400" cy="29159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0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367269B-BB66-1242-895A-E957DF8587C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C1DD3B7-C55C-B545-9CD2-739007E4F75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25124" y="1457964"/>
            <a:ext cx="4118826" cy="3475027"/>
          </a:xfrm>
        </p:spPr>
        <p:txBody>
          <a:bodyPr numCol="1" spcCol="0">
            <a:normAutofit/>
          </a:bodyPr>
          <a:lstStyle>
            <a:lvl1pPr>
              <a:defRPr sz="135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A9CF6D1F-0F59-8D44-9FA9-EAD92AE3C8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113" y="977470"/>
            <a:ext cx="8375837" cy="450136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67657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62145" y="2565859"/>
            <a:ext cx="3496056" cy="345159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164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3455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307" y="633653"/>
            <a:ext cx="3671207" cy="30777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0307" y="1000756"/>
            <a:ext cx="8494401" cy="3610391"/>
          </a:xfrm>
        </p:spPr>
        <p:txBody>
          <a:bodyPr/>
          <a:lstStyle>
            <a:lvl1pPr>
              <a:defRPr/>
            </a:lvl1pPr>
            <a:lvl2pPr>
              <a:defRPr>
                <a:latin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1D2D6-4795-4A72-8996-5D5B450F8126}"/>
              </a:ext>
            </a:extLst>
          </p:cNvPr>
          <p:cNvSpPr/>
          <p:nvPr userDrawn="1"/>
        </p:nvSpPr>
        <p:spPr>
          <a:xfrm>
            <a:off x="209085" y="647472"/>
            <a:ext cx="8815040" cy="2801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44"/>
          </a:p>
        </p:txBody>
      </p:sp>
    </p:spTree>
    <p:extLst>
      <p:ext uri="{BB962C8B-B14F-4D97-AF65-F5344CB8AC3E}">
        <p14:creationId xmlns:p14="http://schemas.microsoft.com/office/powerpoint/2010/main" val="2460466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 userDrawn="1"/>
        </p:nvSpPr>
        <p:spPr>
          <a:xfrm>
            <a:off x="3124200" y="985126"/>
            <a:ext cx="30042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Security Orientation Training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4F3C64-B8EA-45D1-8D05-59D55C8E2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4B09006E-22B1-4183-BD95-E42AF50BE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" y="4766858"/>
            <a:ext cx="7597140" cy="26161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>
              <a:defRPr kumimoji="0" lang="en-IN" sz="1100" b="0" i="1" u="none" strike="noStrike" cap="none" spc="0" normalizeH="0" baseline="0">
                <a:ln>
                  <a:noFill/>
                </a:ln>
                <a:solidFill>
                  <a:srgbClr val="63A50B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F8767741-FEFF-4216-8190-48185971BA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01000" y="4766859"/>
            <a:ext cx="1051560" cy="2698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kumimoji="0" lang="en-IN" sz="1100" b="0" i="0" u="none" strike="noStrike" cap="none" spc="0" normalizeH="0" baseline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</a:defRPr>
            </a:lvl1pPr>
          </a:lstStyle>
          <a:p>
            <a:fld id="{851D2925-46DE-4B06-A4BE-B471E6F4BBD3}" type="slidenum">
              <a:rPr lang="en-IN" smtClean="0"/>
              <a:pPr/>
              <a:t>‹#›</a:t>
            </a:fld>
            <a:r>
              <a:rPr lang="en-IN" dirty="0"/>
              <a:t> of 34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644A4CB9-9E0A-4300-B2FD-9903F71A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" y="785812"/>
            <a:ext cx="8961120" cy="3840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9169D3-8B74-445B-87E6-222D48ADDD7A}"/>
              </a:ext>
            </a:extLst>
          </p:cNvPr>
          <p:cNvSpPr/>
          <p:nvPr userDrawn="1"/>
        </p:nvSpPr>
        <p:spPr>
          <a:xfrm>
            <a:off x="0" y="5113425"/>
            <a:ext cx="9144000" cy="369332"/>
          </a:xfrm>
          <a:prstGeom prst="rect">
            <a:avLst/>
          </a:prstGeom>
          <a:solidFill>
            <a:srgbClr val="007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B6362D-996C-4A9D-8EC6-B331A3354833}"/>
              </a:ext>
            </a:extLst>
          </p:cNvPr>
          <p:cNvSpPr/>
          <p:nvPr userDrawn="1"/>
        </p:nvSpPr>
        <p:spPr>
          <a:xfrm>
            <a:off x="533" y="5100637"/>
            <a:ext cx="9144000" cy="36000"/>
          </a:xfrm>
          <a:prstGeom prst="rect">
            <a:avLst/>
          </a:prstGeom>
          <a:solidFill>
            <a:srgbClr val="63A5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603D34-72B2-48F9-9142-93E0A4337E3C}"/>
              </a:ext>
            </a:extLst>
          </p:cNvPr>
          <p:cNvSpPr/>
          <p:nvPr userDrawn="1"/>
        </p:nvSpPr>
        <p:spPr>
          <a:xfrm>
            <a:off x="0" y="-4637"/>
            <a:ext cx="9144000" cy="369332"/>
          </a:xfrm>
          <a:prstGeom prst="rect">
            <a:avLst/>
          </a:prstGeom>
          <a:solidFill>
            <a:srgbClr val="007A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D3B5E4-ADA9-4203-9E4A-309E7BDD785C}"/>
              </a:ext>
            </a:extLst>
          </p:cNvPr>
          <p:cNvSpPr txBox="1"/>
          <p:nvPr userDrawn="1"/>
        </p:nvSpPr>
        <p:spPr>
          <a:xfrm>
            <a:off x="29838" y="11182"/>
            <a:ext cx="6066161" cy="337694"/>
          </a:xfrm>
          <a:prstGeom prst="rect">
            <a:avLst/>
          </a:prstGeom>
          <a:noFill/>
        </p:spPr>
        <p:txBody>
          <a:bodyPr wrap="non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>
                <a:solidFill>
                  <a:schemeClr val="bg1"/>
                </a:solidFill>
              </a:rPr>
              <a:t>TSCA Section 8e: Substantial Risk Reporting</a:t>
            </a:r>
            <a:endParaRPr lang="en-GB" sz="1400" b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2ECD74-3DC6-46BF-B860-CF5CCB86351E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76200" y="5209817"/>
            <a:ext cx="792827" cy="2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61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64" r:id="rId3"/>
    <p:sldLayoutId id="2147483666" r:id="rId4"/>
    <p:sldLayoutId id="2147483655" r:id="rId5"/>
    <p:sldLayoutId id="2147483665" r:id="rId6"/>
    <p:sldLayoutId id="2147483668" r:id="rId7"/>
    <p:sldLayoutId id="2147483669" r:id="rId8"/>
  </p:sldLayoutIdLst>
  <p:hf sldNum="0" hdr="0" dt="0"/>
  <p:txStyles>
    <p:titleStyle>
      <a:lvl1pPr algn="l" defTabSz="914400" rtl="0" eaLnBrk="1" latinLnBrk="0" hangingPunct="1">
        <a:spcBef>
          <a:spcPct val="0"/>
        </a:spcBef>
        <a:buNone/>
        <a:defRPr sz="1400" b="1" kern="1200">
          <a:solidFill>
            <a:srgbClr val="0575C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400"/>
        </a:spcAft>
        <a:buClr>
          <a:srgbClr val="0575C1"/>
        </a:buClr>
        <a:buFont typeface="Wingdings" panose="05000000000000000000" pitchFamily="2" charset="2"/>
        <a:buNone/>
        <a:defRPr kumimoji="0" lang="en-US" sz="1200" b="0" i="0" u="none" strike="noStrike" kern="1200" cap="none" spc="0" normalizeH="0" baseline="0" dirty="0" smtClean="0">
          <a:ln>
            <a:noFill/>
          </a:ln>
          <a:solidFill>
            <a:srgbClr val="303030"/>
          </a:solidFill>
          <a:effectLst/>
          <a:uLnTx/>
          <a:uFillTx/>
          <a:latin typeface="Arial" panose="020B0604020202020204" pitchFamily="34" charset="0"/>
          <a:ea typeface="+mn-ea"/>
          <a:cs typeface="+mn-cs"/>
        </a:defRPr>
      </a:lvl1pPr>
      <a:lvl2pPr marL="457200" indent="-228600" algn="l" defTabSz="914400" rtl="0" eaLnBrk="1" latinLnBrk="0" hangingPunct="1">
        <a:spcBef>
          <a:spcPts val="0"/>
        </a:spcBef>
        <a:spcAft>
          <a:spcPts val="400"/>
        </a:spcAft>
        <a:buClr>
          <a:srgbClr val="0575C1"/>
        </a:buClr>
        <a:buFont typeface="Arial" panose="020B0604020202020204" pitchFamily="34" charset="0"/>
        <a:buChar char="•"/>
        <a:defRPr kumimoji="0" lang="en-US" sz="1200" b="0" i="0" u="none" strike="noStrike" kern="1200" cap="none" spc="0" normalizeH="0" baseline="0" dirty="0" smtClean="0">
          <a:ln>
            <a:noFill/>
          </a:ln>
          <a:solidFill>
            <a:srgbClr val="303030"/>
          </a:solidFill>
          <a:effectLst/>
          <a:uLnTx/>
          <a:uFillTx/>
          <a:latin typeface="Arial" panose="020B0604020202020204" pitchFamily="34" charset="0"/>
          <a:ea typeface="+mn-ea"/>
          <a:cs typeface="+mn-cs"/>
        </a:defRPr>
      </a:lvl2pPr>
      <a:lvl3pPr marL="685800" indent="-228600" algn="l" defTabSz="914400" rtl="0" eaLnBrk="1" latinLnBrk="0" hangingPunct="1">
        <a:spcBef>
          <a:spcPts val="0"/>
        </a:spcBef>
        <a:spcAft>
          <a:spcPts val="400"/>
        </a:spcAft>
        <a:buClr>
          <a:srgbClr val="0575C1"/>
        </a:buClr>
        <a:buFont typeface="Arial" panose="020B0604020202020204" pitchFamily="34" charset="0"/>
        <a:buChar char="•"/>
        <a:defRPr kumimoji="0" lang="en-US" sz="1200" b="0" i="0" u="none" strike="noStrike" kern="1200" cap="none" spc="0" normalizeH="0" baseline="0" dirty="0" smtClean="0">
          <a:ln>
            <a:noFill/>
          </a:ln>
          <a:solidFill>
            <a:srgbClr val="303030"/>
          </a:solidFill>
          <a:effectLst/>
          <a:uLnTx/>
          <a:uFillTx/>
          <a:latin typeface="Arial" panose="020B0604020202020204" pitchFamily="34" charset="0"/>
          <a:ea typeface="+mn-ea"/>
          <a:cs typeface="+mn-cs"/>
        </a:defRPr>
      </a:lvl3pPr>
      <a:lvl4pPr marL="914400" indent="-228600" algn="l" defTabSz="914400" rtl="0" eaLnBrk="1" latinLnBrk="0" hangingPunct="1">
        <a:spcBef>
          <a:spcPts val="0"/>
        </a:spcBef>
        <a:spcAft>
          <a:spcPts val="400"/>
        </a:spcAft>
        <a:buClr>
          <a:srgbClr val="0575C1"/>
        </a:buClr>
        <a:buFont typeface="Arial" panose="020B0604020202020204" pitchFamily="34" charset="0"/>
        <a:buChar char="•"/>
        <a:defRPr kumimoji="0" lang="en-IN" sz="1200" b="0" i="0" u="none" strike="noStrike" kern="1200" cap="none" spc="0" normalizeH="0" baseline="0" dirty="0" smtClean="0">
          <a:ln>
            <a:noFill/>
          </a:ln>
          <a:solidFill>
            <a:srgbClr val="303030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3000" indent="-228600" algn="l" defTabSz="914400" rtl="0" eaLnBrk="1" latinLnBrk="0" hangingPunct="1">
        <a:spcBef>
          <a:spcPts val="0"/>
        </a:spcBef>
        <a:spcAft>
          <a:spcPts val="600"/>
        </a:spcAft>
        <a:buClr>
          <a:srgbClr val="0575C1"/>
        </a:buClr>
        <a:buFont typeface="Arial" panose="020B0604020202020204" pitchFamily="34" charset="0"/>
        <a:buChar char="•"/>
        <a:defRPr kumimoji="0" lang="en-IN" sz="1200" b="0" i="0" u="none" strike="noStrike" kern="1200" cap="none" spc="0" normalizeH="0" baseline="0" dirty="0">
          <a:ln>
            <a:noFill/>
          </a:ln>
          <a:solidFill>
            <a:srgbClr val="303030"/>
          </a:solidFill>
          <a:effectLst/>
          <a:uLnTx/>
          <a:uFillTx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comments" Target="../comments/comment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comments" Target="../comments/comment2.xml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comments" Target="../comments/comment3.xml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CBF492-60FC-465F-B05A-CE99C7D4A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5" b="18417"/>
          <a:stretch/>
        </p:blipFill>
        <p:spPr>
          <a:xfrm>
            <a:off x="0" y="1"/>
            <a:ext cx="9144000" cy="43850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DB9DE9-B385-4D6D-9053-62C2555DA2FB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E84AD9-35CC-4155-B7F8-A7C05BEBA371}"/>
              </a:ext>
            </a:extLst>
          </p:cNvPr>
          <p:cNvSpPr/>
          <p:nvPr/>
        </p:nvSpPr>
        <p:spPr>
          <a:xfrm>
            <a:off x="0" y="4441609"/>
            <a:ext cx="9144000" cy="10284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B145AA-D9B2-4DC4-9C71-5E6AAC4F1CA5}"/>
              </a:ext>
            </a:extLst>
          </p:cNvPr>
          <p:cNvSpPr/>
          <p:nvPr/>
        </p:nvSpPr>
        <p:spPr>
          <a:xfrm>
            <a:off x="7967785" y="4771895"/>
            <a:ext cx="923544" cy="344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AC9"/>
                </a:solidFill>
              </a:rPr>
              <a:t>START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969BD6-848D-4A37-9073-3FC5FE4ADA4E}"/>
              </a:ext>
            </a:extLst>
          </p:cNvPr>
          <p:cNvCxnSpPr>
            <a:cxnSpLocks/>
          </p:cNvCxnSpPr>
          <p:nvPr/>
        </p:nvCxnSpPr>
        <p:spPr>
          <a:xfrm>
            <a:off x="1887426" y="4569795"/>
            <a:ext cx="0" cy="7721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0952251-FD82-4DCE-96A6-ACD35ABF0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275" y="4750105"/>
            <a:ext cx="1578650" cy="411480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CBB8F8B-7FA4-4236-86A0-7AF8E3D4A533}"/>
              </a:ext>
            </a:extLst>
          </p:cNvPr>
          <p:cNvSpPr txBox="1">
            <a:spLocks/>
          </p:cNvSpPr>
          <p:nvPr/>
        </p:nvSpPr>
        <p:spPr>
          <a:xfrm>
            <a:off x="1994928" y="4607936"/>
            <a:ext cx="5686857" cy="4729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Wingdings" panose="05000000000000000000" pitchFamily="2" charset="2"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TSCA Section 8e: Substantial Risk Reporting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3633F-3190-486B-952D-763B1FB94224}"/>
              </a:ext>
            </a:extLst>
          </p:cNvPr>
          <p:cNvSpPr txBox="1"/>
          <p:nvPr/>
        </p:nvSpPr>
        <p:spPr>
          <a:xfrm>
            <a:off x="2018956" y="5008326"/>
            <a:ext cx="2819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Duration: ~ 25 mins</a:t>
            </a:r>
          </a:p>
        </p:txBody>
      </p:sp>
    </p:spTree>
    <p:extLst>
      <p:ext uri="{BB962C8B-B14F-4D97-AF65-F5344CB8AC3E}">
        <p14:creationId xmlns:p14="http://schemas.microsoft.com/office/powerpoint/2010/main" val="37328279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9335BC1-B99F-41A3-AA26-D24C3A386879}"/>
              </a:ext>
            </a:extLst>
          </p:cNvPr>
          <p:cNvSpPr/>
          <p:nvPr/>
        </p:nvSpPr>
        <p:spPr>
          <a:xfrm>
            <a:off x="192441" y="937910"/>
            <a:ext cx="8759119" cy="733727"/>
          </a:xfrm>
          <a:prstGeom prst="rect">
            <a:avLst/>
          </a:prstGeom>
          <a:solidFill>
            <a:srgbClr val="007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7CDBD-794C-49FE-B70B-380DACAD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Do You Know…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C1340E-4D9D-45D4-8893-98DF74C721FD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275B4-0546-4EB4-A12F-3626FAEBF673}"/>
              </a:ext>
            </a:extLst>
          </p:cNvPr>
          <p:cNvSpPr/>
          <p:nvPr/>
        </p:nvSpPr>
        <p:spPr>
          <a:xfrm>
            <a:off x="1221848" y="1001638"/>
            <a:ext cx="6199657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In which year was the TSCA law passed in the United States?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i="1" dirty="0">
                <a:solidFill>
                  <a:schemeClr val="bg1"/>
                </a:solidFill>
                <a:cs typeface="Arial" panose="020B0604020202020204" pitchFamily="34" charset="0"/>
              </a:rPr>
              <a:t>Select the correct answer and click CHECK.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E495D134-0378-43A2-A162-2D02A1F1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84" r="3584"/>
          <a:stretch/>
        </p:blipFill>
        <p:spPr>
          <a:xfrm>
            <a:off x="338303" y="1018912"/>
            <a:ext cx="548640" cy="5486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B77B9-EFC1-4E51-8A15-240151279822}"/>
              </a:ext>
            </a:extLst>
          </p:cNvPr>
          <p:cNvCxnSpPr>
            <a:cxnSpLocks/>
          </p:cNvCxnSpPr>
          <p:nvPr/>
        </p:nvCxnSpPr>
        <p:spPr>
          <a:xfrm>
            <a:off x="1066800" y="1030453"/>
            <a:ext cx="0" cy="548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21">
            <a:extLst>
              <a:ext uri="{FF2B5EF4-FFF2-40B4-BE49-F238E27FC236}">
                <a16:creationId xmlns:a16="http://schemas.microsoft.com/office/drawing/2014/main" id="{60B6BC89-23E3-4499-A9E2-BA98A88D8A1E}"/>
              </a:ext>
            </a:extLst>
          </p:cNvPr>
          <p:cNvSpPr/>
          <p:nvPr/>
        </p:nvSpPr>
        <p:spPr>
          <a:xfrm>
            <a:off x="192441" y="1747837"/>
            <a:ext cx="8759118" cy="29817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2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44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17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89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61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34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06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78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73FFFD-9531-4F28-8DAF-7D9B39E79E27}"/>
              </a:ext>
            </a:extLst>
          </p:cNvPr>
          <p:cNvSpPr/>
          <p:nvPr/>
        </p:nvSpPr>
        <p:spPr>
          <a:xfrm>
            <a:off x="283122" y="1839658"/>
            <a:ext cx="4526280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32A8CB9-7DCF-495D-8B14-7D57E7C95E9E}"/>
              </a:ext>
            </a:extLst>
          </p:cNvPr>
          <p:cNvSpPr>
            <a:spLocks noChangeAspect="1"/>
          </p:cNvSpPr>
          <p:nvPr/>
        </p:nvSpPr>
        <p:spPr>
          <a:xfrm>
            <a:off x="744982" y="2106340"/>
            <a:ext cx="190305" cy="182880"/>
          </a:xfrm>
          <a:prstGeom prst="ellipse">
            <a:avLst/>
          </a:prstGeom>
          <a:gradFill flip="none" rotWithShape="1">
            <a:gsLst>
              <a:gs pos="59000">
                <a:schemeClr val="tx2"/>
              </a:gs>
              <a:gs pos="6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92F221-FE0D-43AD-9317-41BBECEEFD75}"/>
              </a:ext>
            </a:extLst>
          </p:cNvPr>
          <p:cNvSpPr txBox="1"/>
          <p:nvPr/>
        </p:nvSpPr>
        <p:spPr>
          <a:xfrm>
            <a:off x="1097540" y="2059281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 dirty="0"/>
              <a:t>1976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0F052B-6413-4F5F-9BA4-F176FAD799E9}"/>
              </a:ext>
            </a:extLst>
          </p:cNvPr>
          <p:cNvSpPr>
            <a:spLocks noChangeAspect="1"/>
          </p:cNvSpPr>
          <p:nvPr/>
        </p:nvSpPr>
        <p:spPr>
          <a:xfrm>
            <a:off x="740735" y="2473579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06A67E-EAB3-4360-B229-103C8C579869}"/>
              </a:ext>
            </a:extLst>
          </p:cNvPr>
          <p:cNvSpPr txBox="1"/>
          <p:nvPr/>
        </p:nvSpPr>
        <p:spPr>
          <a:xfrm>
            <a:off x="1097540" y="2426520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1979</a:t>
            </a:r>
            <a:endParaRPr lang="en-US" sz="12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0E8A804-5206-43BF-8BAC-B129861774FF}"/>
              </a:ext>
            </a:extLst>
          </p:cNvPr>
          <p:cNvSpPr>
            <a:spLocks noChangeAspect="1"/>
          </p:cNvSpPr>
          <p:nvPr/>
        </p:nvSpPr>
        <p:spPr>
          <a:xfrm>
            <a:off x="740735" y="2840818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C74C75-FE0C-4471-91D0-10C1D6ACAE39}"/>
              </a:ext>
            </a:extLst>
          </p:cNvPr>
          <p:cNvSpPr txBox="1"/>
          <p:nvPr/>
        </p:nvSpPr>
        <p:spPr>
          <a:xfrm>
            <a:off x="1097540" y="2793759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2011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9C82147-2597-464A-AD30-7DD55D966DEF}"/>
              </a:ext>
            </a:extLst>
          </p:cNvPr>
          <p:cNvSpPr>
            <a:spLocks noChangeAspect="1"/>
          </p:cNvSpPr>
          <p:nvPr/>
        </p:nvSpPr>
        <p:spPr>
          <a:xfrm>
            <a:off x="740735" y="3208057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C5ABC2-A6AC-407A-BD0B-36D5763FA63B}"/>
              </a:ext>
            </a:extLst>
          </p:cNvPr>
          <p:cNvSpPr txBox="1"/>
          <p:nvPr/>
        </p:nvSpPr>
        <p:spPr>
          <a:xfrm>
            <a:off x="1086164" y="316099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2016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DF08EC-3233-4393-B802-2CF52C49F952}"/>
              </a:ext>
            </a:extLst>
          </p:cNvPr>
          <p:cNvSpPr/>
          <p:nvPr/>
        </p:nvSpPr>
        <p:spPr>
          <a:xfrm>
            <a:off x="4901610" y="1839658"/>
            <a:ext cx="3948635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4709AB-C04A-45B5-BBC2-4AF933B4F939}"/>
              </a:ext>
            </a:extLst>
          </p:cNvPr>
          <p:cNvSpPr/>
          <p:nvPr/>
        </p:nvSpPr>
        <p:spPr>
          <a:xfrm>
            <a:off x="6414155" y="3066259"/>
            <a:ext cx="923544" cy="3448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CHECK</a:t>
            </a:r>
          </a:p>
        </p:txBody>
      </p:sp>
      <p:sp>
        <p:nvSpPr>
          <p:cNvPr id="21" name="Graphic 3" descr="Checkmark">
            <a:extLst>
              <a:ext uri="{FF2B5EF4-FFF2-40B4-BE49-F238E27FC236}">
                <a16:creationId xmlns:a16="http://schemas.microsoft.com/office/drawing/2014/main" id="{1DC6E47A-03A4-45ED-8ECF-E43584022937}"/>
              </a:ext>
            </a:extLst>
          </p:cNvPr>
          <p:cNvSpPr>
            <a:spLocks noChangeAspect="1"/>
          </p:cNvSpPr>
          <p:nvPr/>
        </p:nvSpPr>
        <p:spPr>
          <a:xfrm>
            <a:off x="469794" y="2124546"/>
            <a:ext cx="209779" cy="145933"/>
          </a:xfrm>
          <a:custGeom>
            <a:avLst/>
            <a:gdLst>
              <a:gd name="connsiteX0" fmla="*/ 281432 w 307138"/>
              <a:gd name="connsiteY0" fmla="*/ 0 h 213661"/>
              <a:gd name="connsiteX1" fmla="*/ 110503 w 307138"/>
              <a:gd name="connsiteY1" fmla="*/ 161581 h 213661"/>
              <a:gd name="connsiteX2" fmla="*/ 28377 w 307138"/>
              <a:gd name="connsiteY2" fmla="*/ 77452 h 213661"/>
              <a:gd name="connsiteX3" fmla="*/ 0 w 307138"/>
              <a:gd name="connsiteY3" fmla="*/ 104494 h 213661"/>
              <a:gd name="connsiteX4" fmla="*/ 109168 w 307138"/>
              <a:gd name="connsiteY4" fmla="*/ 216666 h 213661"/>
              <a:gd name="connsiteX5" fmla="*/ 137878 w 307138"/>
              <a:gd name="connsiteY5" fmla="*/ 189958 h 213661"/>
              <a:gd name="connsiteX6" fmla="*/ 308474 w 307138"/>
              <a:gd name="connsiteY6" fmla="*/ 28043 h 213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138" h="213661">
                <a:moveTo>
                  <a:pt x="281432" y="0"/>
                </a:moveTo>
                <a:lnTo>
                  <a:pt x="110503" y="161581"/>
                </a:lnTo>
                <a:lnTo>
                  <a:pt x="28377" y="77452"/>
                </a:lnTo>
                <a:lnTo>
                  <a:pt x="0" y="104494"/>
                </a:lnTo>
                <a:lnTo>
                  <a:pt x="109168" y="216666"/>
                </a:lnTo>
                <a:lnTo>
                  <a:pt x="137878" y="189958"/>
                </a:lnTo>
                <a:lnTo>
                  <a:pt x="308474" y="28043"/>
                </a:lnTo>
                <a:close/>
              </a:path>
            </a:pathLst>
          </a:custGeom>
          <a:solidFill>
            <a:schemeClr val="tx2"/>
          </a:solidFill>
          <a:ln w="3274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620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9335BC1-B99F-41A3-AA26-D24C3A386879}"/>
              </a:ext>
            </a:extLst>
          </p:cNvPr>
          <p:cNvSpPr/>
          <p:nvPr/>
        </p:nvSpPr>
        <p:spPr>
          <a:xfrm>
            <a:off x="192441" y="937910"/>
            <a:ext cx="8759119" cy="733727"/>
          </a:xfrm>
          <a:prstGeom prst="rect">
            <a:avLst/>
          </a:prstGeom>
          <a:solidFill>
            <a:srgbClr val="007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7CDBD-794C-49FE-B70B-380DACAD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Do You Know…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275B4-0546-4EB4-A12F-3626FAEBF673}"/>
              </a:ext>
            </a:extLst>
          </p:cNvPr>
          <p:cNvSpPr/>
          <p:nvPr/>
        </p:nvSpPr>
        <p:spPr>
          <a:xfrm>
            <a:off x="1221848" y="1001638"/>
            <a:ext cx="6199657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In which year was the TSCA law passed in the United States?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i="1" dirty="0">
                <a:solidFill>
                  <a:schemeClr val="bg1"/>
                </a:solidFill>
                <a:cs typeface="Arial" panose="020B0604020202020204" pitchFamily="34" charset="0"/>
              </a:rPr>
              <a:t>Select the correct answer and click CHECK.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E495D134-0378-43A2-A162-2D02A1F1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84" r="3584"/>
          <a:stretch/>
        </p:blipFill>
        <p:spPr>
          <a:xfrm>
            <a:off x="338303" y="1018912"/>
            <a:ext cx="548640" cy="5486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B77B9-EFC1-4E51-8A15-240151279822}"/>
              </a:ext>
            </a:extLst>
          </p:cNvPr>
          <p:cNvCxnSpPr>
            <a:cxnSpLocks/>
          </p:cNvCxnSpPr>
          <p:nvPr/>
        </p:nvCxnSpPr>
        <p:spPr>
          <a:xfrm>
            <a:off x="1066800" y="1030453"/>
            <a:ext cx="0" cy="548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21">
            <a:extLst>
              <a:ext uri="{FF2B5EF4-FFF2-40B4-BE49-F238E27FC236}">
                <a16:creationId xmlns:a16="http://schemas.microsoft.com/office/drawing/2014/main" id="{60B6BC89-23E3-4499-A9E2-BA98A88D8A1E}"/>
              </a:ext>
            </a:extLst>
          </p:cNvPr>
          <p:cNvSpPr/>
          <p:nvPr/>
        </p:nvSpPr>
        <p:spPr>
          <a:xfrm>
            <a:off x="192441" y="1747837"/>
            <a:ext cx="8759118" cy="29817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2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44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17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89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61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34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06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78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73FFFD-9531-4F28-8DAF-7D9B39E79E27}"/>
              </a:ext>
            </a:extLst>
          </p:cNvPr>
          <p:cNvSpPr/>
          <p:nvPr/>
        </p:nvSpPr>
        <p:spPr>
          <a:xfrm>
            <a:off x="283122" y="1839658"/>
            <a:ext cx="4526280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0F052B-6413-4F5F-9BA4-F176FAD799E9}"/>
              </a:ext>
            </a:extLst>
          </p:cNvPr>
          <p:cNvSpPr>
            <a:spLocks noChangeAspect="1"/>
          </p:cNvSpPr>
          <p:nvPr/>
        </p:nvSpPr>
        <p:spPr>
          <a:xfrm>
            <a:off x="740735" y="2473579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0E8A804-5206-43BF-8BAC-B129861774FF}"/>
              </a:ext>
            </a:extLst>
          </p:cNvPr>
          <p:cNvSpPr>
            <a:spLocks noChangeAspect="1"/>
          </p:cNvSpPr>
          <p:nvPr/>
        </p:nvSpPr>
        <p:spPr>
          <a:xfrm>
            <a:off x="740735" y="2840818"/>
            <a:ext cx="190305" cy="182880"/>
          </a:xfrm>
          <a:prstGeom prst="ellipse">
            <a:avLst/>
          </a:prstGeom>
          <a:gradFill flip="none" rotWithShape="1">
            <a:gsLst>
              <a:gs pos="59000">
                <a:schemeClr val="tx2"/>
              </a:gs>
              <a:gs pos="6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9C82147-2597-464A-AD30-7DD55D966DEF}"/>
              </a:ext>
            </a:extLst>
          </p:cNvPr>
          <p:cNvSpPr>
            <a:spLocks noChangeAspect="1"/>
          </p:cNvSpPr>
          <p:nvPr/>
        </p:nvSpPr>
        <p:spPr>
          <a:xfrm>
            <a:off x="740735" y="3208057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DF08EC-3233-4393-B802-2CF52C49F952}"/>
              </a:ext>
            </a:extLst>
          </p:cNvPr>
          <p:cNvSpPr/>
          <p:nvPr/>
        </p:nvSpPr>
        <p:spPr>
          <a:xfrm>
            <a:off x="4901610" y="1839658"/>
            <a:ext cx="3948635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8C4206-0654-4654-90AD-C2A0F3678F15}"/>
              </a:ext>
            </a:extLst>
          </p:cNvPr>
          <p:cNvSpPr/>
          <p:nvPr/>
        </p:nvSpPr>
        <p:spPr>
          <a:xfrm>
            <a:off x="5003833" y="1876060"/>
            <a:ext cx="3846412" cy="892552"/>
          </a:xfrm>
          <a:prstGeom prst="rect">
            <a:avLst/>
          </a:prstGeom>
        </p:spPr>
        <p:txBody>
          <a:bodyPr wrap="square" tIns="91440" bIns="9144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cs typeface="Arial" panose="020B0604020202020204" pitchFamily="34" charset="0"/>
              </a:rPr>
              <a:t>Excellent, that’s correct!</a:t>
            </a:r>
          </a:p>
          <a:p>
            <a:pPr marR="0" lvl="0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The Toxic Substances Control Act (TSCA), </a:t>
            </a:r>
            <a:r>
              <a:rPr lang="en-US" sz="1200" strike="sngStrike" dirty="0">
                <a:solidFill>
                  <a:srgbClr val="FF0000"/>
                </a:solidFill>
                <a:highlight>
                  <a:srgbClr val="FFFF00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is 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a United States law</a:t>
            </a:r>
            <a:r>
              <a:rPr lang="en-US" sz="1200" strike="sngStrike" dirty="0">
                <a:solidFill>
                  <a:srgbClr val="FF0000"/>
                </a:solidFill>
                <a:highlight>
                  <a:srgbClr val="FFFF00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ea typeface="Times New Roman" panose="02020603050405020304" pitchFamily="18" charset="0"/>
                <a:cs typeface="Arial" panose="020B0604020202020204" pitchFamily="34" charset="0"/>
              </a:rPr>
              <a:t>was </a:t>
            </a: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passed in 1976.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567D1BA-A596-4E7B-AAC7-B6327EE700AF}"/>
              </a:ext>
            </a:extLst>
          </p:cNvPr>
          <p:cNvSpPr>
            <a:spLocks noChangeAspect="1"/>
          </p:cNvSpPr>
          <p:nvPr/>
        </p:nvSpPr>
        <p:spPr>
          <a:xfrm>
            <a:off x="744982" y="2106340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A451BC-E081-430B-87D1-85FC3C8049AE}"/>
              </a:ext>
            </a:extLst>
          </p:cNvPr>
          <p:cNvSpPr txBox="1"/>
          <p:nvPr/>
        </p:nvSpPr>
        <p:spPr>
          <a:xfrm>
            <a:off x="1097540" y="2059281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 dirty="0"/>
              <a:t>1976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BBDFE20-D0E7-4309-B682-A11E52DAB9FC}"/>
              </a:ext>
            </a:extLst>
          </p:cNvPr>
          <p:cNvSpPr txBox="1"/>
          <p:nvPr/>
        </p:nvSpPr>
        <p:spPr>
          <a:xfrm>
            <a:off x="1097540" y="2426520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1979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4BC4CB7-19F8-4EDC-A69E-32A93F3CCBFC}"/>
              </a:ext>
            </a:extLst>
          </p:cNvPr>
          <p:cNvSpPr txBox="1"/>
          <p:nvPr/>
        </p:nvSpPr>
        <p:spPr>
          <a:xfrm>
            <a:off x="1097540" y="2793759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0B571D6-D39F-4551-892F-ABEB8B8C3AA0}"/>
              </a:ext>
            </a:extLst>
          </p:cNvPr>
          <p:cNvSpPr txBox="1"/>
          <p:nvPr/>
        </p:nvSpPr>
        <p:spPr>
          <a:xfrm>
            <a:off x="1086164" y="316099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2016</a:t>
            </a:r>
            <a:endParaRPr lang="en-US" sz="1200" dirty="0">
              <a:solidFill>
                <a:schemeClr val="tx2"/>
              </a:solidFill>
            </a:endParaRPr>
          </a:p>
        </p:txBody>
      </p:sp>
      <p:pic>
        <p:nvPicPr>
          <p:cNvPr id="33" name="Graphic 9" descr="Close">
            <a:extLst>
              <a:ext uri="{FF2B5EF4-FFF2-40B4-BE49-F238E27FC236}">
                <a16:creationId xmlns:a16="http://schemas.microsoft.com/office/drawing/2014/main" id="{6485B358-C62C-4230-8DFD-F21064FEAF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1121" y="2838092"/>
            <a:ext cx="196364" cy="196364"/>
          </a:xfrm>
          <a:prstGeom prst="rect">
            <a:avLst/>
          </a:prstGeom>
        </p:spPr>
      </p:pic>
      <p:sp>
        <p:nvSpPr>
          <p:cNvPr id="34" name="Footer Placeholder 2">
            <a:extLst>
              <a:ext uri="{FF2B5EF4-FFF2-40B4-BE49-F238E27FC236}">
                <a16:creationId xmlns:a16="http://schemas.microsoft.com/office/drawing/2014/main" id="{9E7115D5-C5F4-48C2-83E0-5E3279D25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76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9335BC1-B99F-41A3-AA26-D24C3A386879}"/>
              </a:ext>
            </a:extLst>
          </p:cNvPr>
          <p:cNvSpPr/>
          <p:nvPr/>
        </p:nvSpPr>
        <p:spPr>
          <a:xfrm>
            <a:off x="192441" y="937910"/>
            <a:ext cx="8759119" cy="733727"/>
          </a:xfrm>
          <a:prstGeom prst="rect">
            <a:avLst/>
          </a:prstGeom>
          <a:solidFill>
            <a:srgbClr val="007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7CDBD-794C-49FE-B70B-380DACAD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Do You Know…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275B4-0546-4EB4-A12F-3626FAEBF673}"/>
              </a:ext>
            </a:extLst>
          </p:cNvPr>
          <p:cNvSpPr/>
          <p:nvPr/>
        </p:nvSpPr>
        <p:spPr>
          <a:xfrm>
            <a:off x="1221848" y="1001638"/>
            <a:ext cx="6199657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In which year was the TSCA law passed in the United States?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i="1" dirty="0">
                <a:solidFill>
                  <a:schemeClr val="bg1"/>
                </a:solidFill>
                <a:cs typeface="Arial" panose="020B0604020202020204" pitchFamily="34" charset="0"/>
              </a:rPr>
              <a:t>Select the correct answer and click CHECK.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E495D134-0378-43A2-A162-2D02A1F1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84" r="3584"/>
          <a:stretch/>
        </p:blipFill>
        <p:spPr>
          <a:xfrm>
            <a:off x="338303" y="1018912"/>
            <a:ext cx="548640" cy="5486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B77B9-EFC1-4E51-8A15-240151279822}"/>
              </a:ext>
            </a:extLst>
          </p:cNvPr>
          <p:cNvCxnSpPr>
            <a:cxnSpLocks/>
          </p:cNvCxnSpPr>
          <p:nvPr/>
        </p:nvCxnSpPr>
        <p:spPr>
          <a:xfrm>
            <a:off x="1066800" y="1030453"/>
            <a:ext cx="0" cy="548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21">
            <a:extLst>
              <a:ext uri="{FF2B5EF4-FFF2-40B4-BE49-F238E27FC236}">
                <a16:creationId xmlns:a16="http://schemas.microsoft.com/office/drawing/2014/main" id="{60B6BC89-23E3-4499-A9E2-BA98A88D8A1E}"/>
              </a:ext>
            </a:extLst>
          </p:cNvPr>
          <p:cNvSpPr/>
          <p:nvPr/>
        </p:nvSpPr>
        <p:spPr>
          <a:xfrm>
            <a:off x="192441" y="1747837"/>
            <a:ext cx="8759118" cy="29817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2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44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17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89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61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34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06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78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73FFFD-9531-4F28-8DAF-7D9B39E79E27}"/>
              </a:ext>
            </a:extLst>
          </p:cNvPr>
          <p:cNvSpPr/>
          <p:nvPr/>
        </p:nvSpPr>
        <p:spPr>
          <a:xfrm>
            <a:off x="283122" y="1839658"/>
            <a:ext cx="4526280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B32A8CB9-7DCF-495D-8B14-7D57E7C95E9E}"/>
              </a:ext>
            </a:extLst>
          </p:cNvPr>
          <p:cNvSpPr>
            <a:spLocks noChangeAspect="1"/>
          </p:cNvSpPr>
          <p:nvPr/>
        </p:nvSpPr>
        <p:spPr>
          <a:xfrm>
            <a:off x="744982" y="2106340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70F052B-6413-4F5F-9BA4-F176FAD799E9}"/>
              </a:ext>
            </a:extLst>
          </p:cNvPr>
          <p:cNvSpPr>
            <a:spLocks noChangeAspect="1"/>
          </p:cNvSpPr>
          <p:nvPr/>
        </p:nvSpPr>
        <p:spPr>
          <a:xfrm>
            <a:off x="740735" y="2473579"/>
            <a:ext cx="190305" cy="182880"/>
          </a:xfrm>
          <a:prstGeom prst="ellipse">
            <a:avLst/>
          </a:prstGeom>
          <a:gradFill flip="none" rotWithShape="1">
            <a:gsLst>
              <a:gs pos="59000">
                <a:schemeClr val="tx2"/>
              </a:gs>
              <a:gs pos="60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0E8A804-5206-43BF-8BAC-B129861774FF}"/>
              </a:ext>
            </a:extLst>
          </p:cNvPr>
          <p:cNvSpPr>
            <a:spLocks noChangeAspect="1"/>
          </p:cNvSpPr>
          <p:nvPr/>
        </p:nvSpPr>
        <p:spPr>
          <a:xfrm>
            <a:off x="740735" y="2840818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9C82147-2597-464A-AD30-7DD55D966DEF}"/>
              </a:ext>
            </a:extLst>
          </p:cNvPr>
          <p:cNvSpPr>
            <a:spLocks noChangeAspect="1"/>
          </p:cNvSpPr>
          <p:nvPr/>
        </p:nvSpPr>
        <p:spPr>
          <a:xfrm>
            <a:off x="740735" y="3208057"/>
            <a:ext cx="190305" cy="182880"/>
          </a:xfrm>
          <a:prstGeom prst="ellipse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DF08EC-3233-4393-B802-2CF52C49F952}"/>
              </a:ext>
            </a:extLst>
          </p:cNvPr>
          <p:cNvSpPr/>
          <p:nvPr/>
        </p:nvSpPr>
        <p:spPr>
          <a:xfrm>
            <a:off x="4901610" y="1839658"/>
            <a:ext cx="3948635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3E522A6-603F-4709-B7D0-20B6052FCC45}"/>
              </a:ext>
            </a:extLst>
          </p:cNvPr>
          <p:cNvSpPr/>
          <p:nvPr/>
        </p:nvSpPr>
        <p:spPr>
          <a:xfrm>
            <a:off x="5003833" y="1876060"/>
            <a:ext cx="3846412" cy="892552"/>
          </a:xfrm>
          <a:prstGeom prst="rect">
            <a:avLst/>
          </a:prstGeom>
        </p:spPr>
        <p:txBody>
          <a:bodyPr wrap="square" tIns="91440" bIns="9144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cs typeface="Arial" panose="020B0604020202020204" pitchFamily="34" charset="0"/>
              </a:rPr>
              <a:t>Sorry, not quite.</a:t>
            </a:r>
          </a:p>
          <a:p>
            <a:pPr marR="0" lvl="0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The Toxic Substances Control Act (TSCA) is a United States law, passed in 1976.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CB035CC7-1E20-49A0-AE4D-F07A02165D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9D9CF-3A28-450E-9353-88546D9A4B97}"/>
              </a:ext>
            </a:extLst>
          </p:cNvPr>
          <p:cNvSpPr txBox="1"/>
          <p:nvPr/>
        </p:nvSpPr>
        <p:spPr>
          <a:xfrm>
            <a:off x="1097540" y="2059281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 dirty="0"/>
              <a:t>1976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4F9443-1F58-4876-86A4-DA94F5409386}"/>
              </a:ext>
            </a:extLst>
          </p:cNvPr>
          <p:cNvSpPr txBox="1"/>
          <p:nvPr/>
        </p:nvSpPr>
        <p:spPr>
          <a:xfrm>
            <a:off x="1097540" y="2426520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1979</a:t>
            </a:r>
            <a:endParaRPr lang="en-US" sz="1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8356DB-1D5B-4E70-88A5-DD9198D7A8EF}"/>
              </a:ext>
            </a:extLst>
          </p:cNvPr>
          <p:cNvSpPr txBox="1"/>
          <p:nvPr/>
        </p:nvSpPr>
        <p:spPr>
          <a:xfrm>
            <a:off x="1097540" y="2793759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2011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677DEDA-2886-48AC-A3C8-E83FCA11B81D}"/>
              </a:ext>
            </a:extLst>
          </p:cNvPr>
          <p:cNvSpPr txBox="1"/>
          <p:nvPr/>
        </p:nvSpPr>
        <p:spPr>
          <a:xfrm>
            <a:off x="1086164" y="316099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2016</a:t>
            </a:r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6236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A65B1AC-7C99-4412-9A1E-E95A4FAA3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3" t="14124" r="-105" b="-98"/>
          <a:stretch/>
        </p:blipFill>
        <p:spPr bwMode="auto">
          <a:xfrm flipH="1">
            <a:off x="197155" y="909637"/>
            <a:ext cx="4763366" cy="37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0476D5-4243-48B2-8684-3106CC7E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Toxic Substances Control Act (TSCA)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623FDDC-1591-4D8D-B050-2943FAC39E2E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5</a:t>
            </a:r>
          </a:p>
        </p:txBody>
      </p:sp>
      <p:sp>
        <p:nvSpPr>
          <p:cNvPr id="32" name="Footer Placeholder 2">
            <a:extLst>
              <a:ext uri="{FF2B5EF4-FFF2-40B4-BE49-F238E27FC236}">
                <a16:creationId xmlns:a16="http://schemas.microsoft.com/office/drawing/2014/main" id="{DD2ACBA5-2AA5-4BA5-BCB5-5181EB888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584B6A-0DD8-4120-8271-FB147A6CB360}"/>
              </a:ext>
            </a:extLst>
          </p:cNvPr>
          <p:cNvSpPr/>
          <p:nvPr/>
        </p:nvSpPr>
        <p:spPr>
          <a:xfrm>
            <a:off x="4962528" y="909637"/>
            <a:ext cx="3983352" cy="37632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225E4B-31F8-47A5-90B9-341840160D9E}"/>
              </a:ext>
            </a:extLst>
          </p:cNvPr>
          <p:cNvSpPr txBox="1"/>
          <p:nvPr/>
        </p:nvSpPr>
        <p:spPr>
          <a:xfrm>
            <a:off x="5091321" y="1013510"/>
            <a:ext cx="30620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Toxic Substances Control Act (TSCA):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458142-0375-4F7F-AF29-474E78B6DF25}"/>
              </a:ext>
            </a:extLst>
          </p:cNvPr>
          <p:cNvSpPr txBox="1"/>
          <p:nvPr/>
        </p:nvSpPr>
        <p:spPr>
          <a:xfrm>
            <a:off x="5258315" y="1515251"/>
            <a:ext cx="33925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Is administered by the United States Environmental Protection Agency (EPA)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A50B824-099E-40C8-807F-9D0B7F325DAC}"/>
              </a:ext>
            </a:extLst>
          </p:cNvPr>
          <p:cNvSpPr txBox="1"/>
          <p:nvPr/>
        </p:nvSpPr>
        <p:spPr>
          <a:xfrm>
            <a:off x="5258314" y="2996861"/>
            <a:ext cx="33925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Is applied to manufacturers and importers of chemicals regulated under the act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A14A578-63B0-4B6C-B538-F41973AAAFEE}"/>
              </a:ext>
            </a:extLst>
          </p:cNvPr>
          <p:cNvSpPr txBox="1"/>
          <p:nvPr/>
        </p:nvSpPr>
        <p:spPr>
          <a:xfrm>
            <a:off x="5255500" y="3773837"/>
            <a:ext cx="3395401" cy="639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</a:pPr>
            <a:r>
              <a:rPr lang="en-US" sz="1200" dirty="0">
                <a:latin typeface="+mj-lt"/>
                <a:cs typeface="Arial" panose="020B0604020202020204" pitchFamily="34" charset="0"/>
              </a:rPr>
              <a:t>The Frank R. Lautenberg Chemical Safety Act in 2016 was an overhaul to TSCA, commonly known as TSCA reform.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3BC8874-E835-4E2F-944D-41BF78F3D4BE}"/>
              </a:ext>
            </a:extLst>
          </p:cNvPr>
          <p:cNvSpPr txBox="1"/>
          <p:nvPr/>
        </p:nvSpPr>
        <p:spPr>
          <a:xfrm>
            <a:off x="5258314" y="2217956"/>
            <a:ext cx="33925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Has exempted drugs, cosmetics, foods, food additives, pesticides, and nuclear materials </a:t>
            </a:r>
            <a:br>
              <a:rPr lang="en-US" dirty="0"/>
            </a:br>
            <a:r>
              <a:rPr 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from TSCA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FA6D1D2-62A0-46A3-8C5B-6B6520570F52}"/>
              </a:ext>
            </a:extLst>
          </p:cNvPr>
          <p:cNvSpPr/>
          <p:nvPr/>
        </p:nvSpPr>
        <p:spPr>
          <a:xfrm>
            <a:off x="4737862" y="1519237"/>
            <a:ext cx="457200" cy="457200"/>
          </a:xfrm>
          <a:prstGeom prst="ellipse">
            <a:avLst/>
          </a:prstGeom>
          <a:solidFill>
            <a:schemeClr val="tx2"/>
          </a:solidFill>
          <a:ln w="28575"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50000">
                  <a:schemeClr val="tx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n w="0"/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1</a:t>
            </a:r>
            <a:endParaRPr lang="en-IN" sz="1600" dirty="0">
              <a:ln w="0"/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824FAE2-ABF6-40F5-BB7B-2A3711374E28}"/>
              </a:ext>
            </a:extLst>
          </p:cNvPr>
          <p:cNvSpPr/>
          <p:nvPr/>
        </p:nvSpPr>
        <p:spPr>
          <a:xfrm>
            <a:off x="4737862" y="2225677"/>
            <a:ext cx="457200" cy="457200"/>
          </a:xfrm>
          <a:prstGeom prst="ellipse">
            <a:avLst/>
          </a:prstGeom>
          <a:solidFill>
            <a:schemeClr val="tx2"/>
          </a:solidFill>
          <a:ln w="28575"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50000">
                  <a:schemeClr val="tx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n w="0"/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2</a:t>
            </a:r>
            <a:endParaRPr lang="en-IN" sz="1600" dirty="0">
              <a:ln w="0"/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AE9C24-86AD-4FA3-B66A-E2F12C37BF1A}"/>
              </a:ext>
            </a:extLst>
          </p:cNvPr>
          <p:cNvSpPr/>
          <p:nvPr/>
        </p:nvSpPr>
        <p:spPr>
          <a:xfrm>
            <a:off x="4737862" y="3008317"/>
            <a:ext cx="457200" cy="457200"/>
          </a:xfrm>
          <a:prstGeom prst="ellipse">
            <a:avLst/>
          </a:prstGeom>
          <a:solidFill>
            <a:schemeClr val="tx2"/>
          </a:solidFill>
          <a:ln w="28575">
            <a:gradFill flip="none" rotWithShape="1">
              <a:gsLst>
                <a:gs pos="50000">
                  <a:schemeClr val="bg1">
                    <a:lumMod val="95000"/>
                  </a:schemeClr>
                </a:gs>
                <a:gs pos="50000">
                  <a:schemeClr val="tx2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n w="0"/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3</a:t>
            </a:r>
            <a:endParaRPr lang="en-IN" sz="1600" dirty="0">
              <a:ln w="0"/>
              <a:solidFill>
                <a:schemeClr val="bg1"/>
              </a:solidFill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808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E506E67-0A95-4809-8149-FE7DD3C06139}"/>
              </a:ext>
            </a:extLst>
          </p:cNvPr>
          <p:cNvSpPr/>
          <p:nvPr/>
        </p:nvSpPr>
        <p:spPr>
          <a:xfrm>
            <a:off x="254212" y="1466173"/>
            <a:ext cx="8614061" cy="3396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476D5-4243-48B2-8684-3106CC7E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TSCA Amendments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B55CCE5-BE79-4955-9F0C-C1D6EB3EC2B9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6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F73B90C4-38C4-46B2-BD1B-52C63DBA9280}"/>
              </a:ext>
            </a:extLst>
          </p:cNvPr>
          <p:cNvSpPr txBox="1">
            <a:spLocks/>
          </p:cNvSpPr>
          <p:nvPr/>
        </p:nvSpPr>
        <p:spPr>
          <a:xfrm>
            <a:off x="91440" y="1124830"/>
            <a:ext cx="783336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Wingdings" panose="05000000000000000000" pitchFamily="2" charset="2"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accent5"/>
                </a:solidFill>
              </a:rPr>
              <a:t>Click each highlighted year to learn more.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0ECC41-821F-40B0-8FB8-BA71C6B14377}"/>
              </a:ext>
            </a:extLst>
          </p:cNvPr>
          <p:cNvSpPr/>
          <p:nvPr/>
        </p:nvSpPr>
        <p:spPr>
          <a:xfrm>
            <a:off x="2044519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1986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C18738-81AD-4E7C-B31B-ED9C6999EE75}"/>
              </a:ext>
            </a:extLst>
          </p:cNvPr>
          <p:cNvSpPr/>
          <p:nvPr/>
        </p:nvSpPr>
        <p:spPr>
          <a:xfrm>
            <a:off x="3729215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1996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0E8355-D9D6-49A1-BE48-84F9D8E6B508}"/>
              </a:ext>
            </a:extLst>
          </p:cNvPr>
          <p:cNvSpPr/>
          <p:nvPr/>
        </p:nvSpPr>
        <p:spPr>
          <a:xfrm>
            <a:off x="5413911" y="1551839"/>
            <a:ext cx="1682496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7C8B93-05F2-477F-9191-2A0F6FD82593}"/>
              </a:ext>
            </a:extLst>
          </p:cNvPr>
          <p:cNvSpPr/>
          <p:nvPr/>
        </p:nvSpPr>
        <p:spPr>
          <a:xfrm>
            <a:off x="359823" y="1551839"/>
            <a:ext cx="1682496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4D60-CFE1-4D33-8F5A-FC8EE595AF35}"/>
              </a:ext>
            </a:extLst>
          </p:cNvPr>
          <p:cNvSpPr txBox="1"/>
          <p:nvPr/>
        </p:nvSpPr>
        <p:spPr>
          <a:xfrm>
            <a:off x="91440" y="833437"/>
            <a:ext cx="874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The 2016 law made sweeping amendments by eliminating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the</a:t>
            </a:r>
            <a:r>
              <a:rPr lang="en-US" dirty="0"/>
              <a:t> ‘least burdensome’ requirement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from the </a:t>
            </a:r>
            <a:r>
              <a:rPr lang="en-US" strike="sngStrike" dirty="0">
                <a:solidFill>
                  <a:srgbClr val="FF0000"/>
                </a:solidFill>
                <a:highlight>
                  <a:srgbClr val="FFFF00"/>
                </a:highlight>
              </a:rPr>
              <a:t>over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dirty="0"/>
              <a:t>1976 law.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504B9-AC20-4B09-9053-E3674D38751C}"/>
              </a:ext>
            </a:extLst>
          </p:cNvPr>
          <p:cNvSpPr/>
          <p:nvPr/>
        </p:nvSpPr>
        <p:spPr>
          <a:xfrm>
            <a:off x="359823" y="2062578"/>
            <a:ext cx="8421280" cy="271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829BD-BE4C-48D4-BEE2-576481AF6490}"/>
              </a:ext>
            </a:extLst>
          </p:cNvPr>
          <p:cNvSpPr/>
          <p:nvPr/>
        </p:nvSpPr>
        <p:spPr>
          <a:xfrm>
            <a:off x="7098607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2021</a:t>
            </a:r>
          </a:p>
        </p:txBody>
      </p:sp>
      <p:pic>
        <p:nvPicPr>
          <p:cNvPr id="21" name="Picture 4" descr="Gavel And Scales Of Justice On Desk In Law Office A gavel rests on sounding block next to a brass scale of justice in front of a long row of law books on a desk in a law office. Photographed with a very shallow depth of field. Law Stock Photo">
            <a:extLst>
              <a:ext uri="{FF2B5EF4-FFF2-40B4-BE49-F238E27FC236}">
                <a16:creationId xmlns:a16="http://schemas.microsoft.com/office/drawing/2014/main" id="{58394ED6-D22A-4087-8BF9-34F50A6F9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" t="53103" r="47" b="2157"/>
          <a:stretch/>
        </p:blipFill>
        <p:spPr bwMode="auto">
          <a:xfrm>
            <a:off x="476478" y="2187012"/>
            <a:ext cx="8158770" cy="24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266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E506E67-0A95-4809-8149-FE7DD3C06139}"/>
              </a:ext>
            </a:extLst>
          </p:cNvPr>
          <p:cNvSpPr/>
          <p:nvPr/>
        </p:nvSpPr>
        <p:spPr>
          <a:xfrm>
            <a:off x="254212" y="1466173"/>
            <a:ext cx="8614061" cy="3396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476D5-4243-48B2-8684-3106CC7E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TSCA Amendments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F73B90C4-38C4-46B2-BD1B-52C63DBA9280}"/>
              </a:ext>
            </a:extLst>
          </p:cNvPr>
          <p:cNvSpPr txBox="1">
            <a:spLocks/>
          </p:cNvSpPr>
          <p:nvPr/>
        </p:nvSpPr>
        <p:spPr>
          <a:xfrm>
            <a:off x="91440" y="1124830"/>
            <a:ext cx="783336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Wingdings" panose="05000000000000000000" pitchFamily="2" charset="2"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accent5"/>
                </a:solidFill>
              </a:rPr>
              <a:t>Click each highlighted year to learn more.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0ECC41-821F-40B0-8FB8-BA71C6B14377}"/>
              </a:ext>
            </a:extLst>
          </p:cNvPr>
          <p:cNvSpPr/>
          <p:nvPr/>
        </p:nvSpPr>
        <p:spPr>
          <a:xfrm>
            <a:off x="2044519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1986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C18738-81AD-4E7C-B31B-ED9C6999EE75}"/>
              </a:ext>
            </a:extLst>
          </p:cNvPr>
          <p:cNvSpPr/>
          <p:nvPr/>
        </p:nvSpPr>
        <p:spPr>
          <a:xfrm>
            <a:off x="3729215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1996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0E8355-D9D6-49A1-BE48-84F9D8E6B508}"/>
              </a:ext>
            </a:extLst>
          </p:cNvPr>
          <p:cNvSpPr/>
          <p:nvPr/>
        </p:nvSpPr>
        <p:spPr>
          <a:xfrm>
            <a:off x="5413911" y="1551839"/>
            <a:ext cx="1682496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7C8B93-05F2-477F-9191-2A0F6FD82593}"/>
              </a:ext>
            </a:extLst>
          </p:cNvPr>
          <p:cNvSpPr/>
          <p:nvPr/>
        </p:nvSpPr>
        <p:spPr>
          <a:xfrm>
            <a:off x="359823" y="1551839"/>
            <a:ext cx="1682496" cy="4572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4D60-CFE1-4D33-8F5A-FC8EE595AF35}"/>
              </a:ext>
            </a:extLst>
          </p:cNvPr>
          <p:cNvSpPr txBox="1"/>
          <p:nvPr/>
        </p:nvSpPr>
        <p:spPr>
          <a:xfrm>
            <a:off x="91440" y="833437"/>
            <a:ext cx="874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The 2016 law made sweeping amendments by eliminating ‘least burdensome’ requirement over 1976 law.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504B9-AC20-4B09-9053-E3674D38751C}"/>
              </a:ext>
            </a:extLst>
          </p:cNvPr>
          <p:cNvSpPr/>
          <p:nvPr/>
        </p:nvSpPr>
        <p:spPr>
          <a:xfrm>
            <a:off x="359823" y="2062578"/>
            <a:ext cx="8421280" cy="271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829BD-BE4C-48D4-BEE2-576481AF6490}"/>
              </a:ext>
            </a:extLst>
          </p:cNvPr>
          <p:cNvSpPr/>
          <p:nvPr/>
        </p:nvSpPr>
        <p:spPr>
          <a:xfrm>
            <a:off x="7098607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EBCCE-AF18-400E-A16B-1EC559CE6EDC}"/>
              </a:ext>
            </a:extLst>
          </p:cNvPr>
          <p:cNvSpPr txBox="1"/>
          <p:nvPr/>
        </p:nvSpPr>
        <p:spPr>
          <a:xfrm>
            <a:off x="519106" y="2219348"/>
            <a:ext cx="8077990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200" dirty="0">
                <a:latin typeface="+mj-lt"/>
              </a:rPr>
              <a:t>Under the 1976 TSCA: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+mj-lt"/>
              </a:rPr>
              <a:t>EPA was required to prove a chemical’s safety for use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+mj-lt"/>
              </a:rPr>
              <a:t>EPA had no authority to regulate a chemical, in the absence of sufficient data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New chemicals often entered the market unregulated because the EPA lacked the information to proceed with an action and the statutory deadline to decide within 90 days.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b="1" dirty="0">
                <a:latin typeface="+mj-lt"/>
              </a:rPr>
              <a:t>Cost-benefit</a:t>
            </a:r>
            <a:r>
              <a:rPr lang="en-US" sz="1200" dirty="0">
                <a:latin typeface="+mj-lt"/>
              </a:rPr>
              <a:t> analyses were performed when regulatory actions were proposed factoring in business financial impact, demanding </a:t>
            </a:r>
            <a:r>
              <a:rPr lang="en-US" sz="1200" b="0" i="0" dirty="0">
                <a:effectLst/>
                <a:latin typeface="+mj-lt"/>
              </a:rPr>
              <a:t>EPA to chose </a:t>
            </a:r>
            <a:r>
              <a:rPr lang="en-US" sz="1200" b="0" i="0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+mj-lt"/>
              </a:rPr>
              <a:t>the</a:t>
            </a:r>
            <a:r>
              <a:rPr lang="en-US" sz="1200" b="0" i="0" dirty="0">
                <a:effectLst/>
                <a:latin typeface="+mj-lt"/>
              </a:rPr>
              <a:t> least burdensome ways to reduce risk.</a:t>
            </a:r>
            <a:endParaRPr lang="en-US" sz="1200" dirty="0">
              <a:latin typeface="+mj-lt"/>
            </a:endParaRP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133E0A9-F135-4C0F-B56B-09FFB7720CE0}"/>
              </a:ext>
            </a:extLst>
          </p:cNvPr>
          <p:cNvSpPr/>
          <p:nvPr/>
        </p:nvSpPr>
        <p:spPr>
          <a:xfrm flipV="1">
            <a:off x="1110145" y="1993333"/>
            <a:ext cx="181853" cy="91440"/>
          </a:xfrm>
          <a:prstGeom prst="triangle">
            <a:avLst/>
          </a:prstGeom>
          <a:solidFill>
            <a:srgbClr val="0043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626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E506E67-0A95-4809-8149-FE7DD3C06139}"/>
              </a:ext>
            </a:extLst>
          </p:cNvPr>
          <p:cNvSpPr/>
          <p:nvPr/>
        </p:nvSpPr>
        <p:spPr>
          <a:xfrm>
            <a:off x="254212" y="1466173"/>
            <a:ext cx="8614061" cy="33962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0476D5-4243-48B2-8684-3106CC7E7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TSCA Amendments</a:t>
            </a:r>
          </a:p>
        </p:txBody>
      </p:sp>
      <p:sp>
        <p:nvSpPr>
          <p:cNvPr id="34" name="Content Placeholder 26">
            <a:extLst>
              <a:ext uri="{FF2B5EF4-FFF2-40B4-BE49-F238E27FC236}">
                <a16:creationId xmlns:a16="http://schemas.microsoft.com/office/drawing/2014/main" id="{F73B90C4-38C4-46B2-BD1B-52C63DBA9280}"/>
              </a:ext>
            </a:extLst>
          </p:cNvPr>
          <p:cNvSpPr txBox="1">
            <a:spLocks/>
          </p:cNvSpPr>
          <p:nvPr/>
        </p:nvSpPr>
        <p:spPr>
          <a:xfrm>
            <a:off x="91440" y="1124830"/>
            <a:ext cx="7833360" cy="2462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Wingdings" panose="05000000000000000000" pitchFamily="2" charset="2"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i="1" dirty="0">
                <a:solidFill>
                  <a:schemeClr val="accent5"/>
                </a:solidFill>
              </a:rPr>
              <a:t>Click each highlighted year to learn more.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0ECC41-821F-40B0-8FB8-BA71C6B14377}"/>
              </a:ext>
            </a:extLst>
          </p:cNvPr>
          <p:cNvSpPr/>
          <p:nvPr/>
        </p:nvSpPr>
        <p:spPr>
          <a:xfrm>
            <a:off x="2044519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1986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6C18738-81AD-4E7C-B31B-ED9C6999EE75}"/>
              </a:ext>
            </a:extLst>
          </p:cNvPr>
          <p:cNvSpPr/>
          <p:nvPr/>
        </p:nvSpPr>
        <p:spPr>
          <a:xfrm>
            <a:off x="3729215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1996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0E8355-D9D6-49A1-BE48-84F9D8E6B508}"/>
              </a:ext>
            </a:extLst>
          </p:cNvPr>
          <p:cNvSpPr/>
          <p:nvPr/>
        </p:nvSpPr>
        <p:spPr>
          <a:xfrm>
            <a:off x="5413911" y="1551839"/>
            <a:ext cx="1682496" cy="457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2016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C7C8B93-05F2-477F-9191-2A0F6FD82593}"/>
              </a:ext>
            </a:extLst>
          </p:cNvPr>
          <p:cNvSpPr/>
          <p:nvPr/>
        </p:nvSpPr>
        <p:spPr>
          <a:xfrm>
            <a:off x="359823" y="1551839"/>
            <a:ext cx="1682496" cy="457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1976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D24D60-CFE1-4D33-8F5A-FC8EE595AF35}"/>
              </a:ext>
            </a:extLst>
          </p:cNvPr>
          <p:cNvSpPr txBox="1"/>
          <p:nvPr/>
        </p:nvSpPr>
        <p:spPr>
          <a:xfrm>
            <a:off x="91440" y="833437"/>
            <a:ext cx="8747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defRPr sz="1200">
                <a:latin typeface="+mj-lt"/>
                <a:cs typeface="Arial" panose="020B0604020202020204" pitchFamily="34" charset="0"/>
              </a:defRPr>
            </a:lvl1pPr>
          </a:lstStyle>
          <a:p>
            <a:pPr algn="l"/>
            <a:r>
              <a:rPr lang="en-US" dirty="0"/>
              <a:t>The 2016 law made sweeping amendments by eliminating ‘least burdensome’ requirement over 1976 law.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F504B9-AC20-4B09-9053-E3674D38751C}"/>
              </a:ext>
            </a:extLst>
          </p:cNvPr>
          <p:cNvSpPr/>
          <p:nvPr/>
        </p:nvSpPr>
        <p:spPr>
          <a:xfrm>
            <a:off x="359823" y="2062578"/>
            <a:ext cx="8421280" cy="2714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65829BD-BE4C-48D4-BEE2-576481AF6490}"/>
              </a:ext>
            </a:extLst>
          </p:cNvPr>
          <p:cNvSpPr/>
          <p:nvPr/>
        </p:nvSpPr>
        <p:spPr>
          <a:xfrm>
            <a:off x="7098607" y="1551839"/>
            <a:ext cx="1682496" cy="457200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2021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8EBCCE-AF18-400E-A16B-1EC559CE6EDC}"/>
              </a:ext>
            </a:extLst>
          </p:cNvPr>
          <p:cNvSpPr txBox="1"/>
          <p:nvPr/>
        </p:nvSpPr>
        <p:spPr>
          <a:xfrm>
            <a:off x="519106" y="2219348"/>
            <a:ext cx="8077990" cy="1456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200" dirty="0">
                <a:latin typeface="+mj-lt"/>
              </a:rPr>
              <a:t>Under the 2016 law: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+mj-lt"/>
              </a:rPr>
              <a:t>EPA must make an affirmative determination on risk before the chemical enters the marketplace</a:t>
            </a:r>
          </a:p>
          <a:p>
            <a:pPr marL="285750" indent="-285750">
              <a:spcBef>
                <a:spcPts val="400"/>
              </a:spcBef>
              <a:spcAft>
                <a:spcPts val="400"/>
              </a:spcAft>
              <a:buFont typeface="Wingdings" panose="05000000000000000000" pitchFamily="2" charset="2"/>
              <a:buChar char="§"/>
            </a:pPr>
            <a:r>
              <a:rPr lang="en-US" sz="1200" dirty="0">
                <a:latin typeface="+mj-lt"/>
              </a:rPr>
              <a:t>EPA can regulate the chemicals solely on health and environmental factors, eliminating the ‘least burdensome’ requirement</a:t>
            </a:r>
          </a:p>
          <a:p>
            <a:endParaRPr lang="en-US" sz="1200" dirty="0">
              <a:latin typeface="+mj-lt"/>
            </a:endParaRPr>
          </a:p>
          <a:p>
            <a:r>
              <a:rPr lang="en-US" sz="1200" dirty="0">
                <a:latin typeface="+mj-lt"/>
              </a:rPr>
              <a:t>Importantly, the risk evaluation does NOT take into consideration costs or non-risk factors in the decision. 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E133E0A9-F135-4C0F-B56B-09FFB7720CE0}"/>
              </a:ext>
            </a:extLst>
          </p:cNvPr>
          <p:cNvSpPr/>
          <p:nvPr/>
        </p:nvSpPr>
        <p:spPr>
          <a:xfrm flipV="1">
            <a:off x="6164233" y="1993333"/>
            <a:ext cx="181853" cy="91440"/>
          </a:xfrm>
          <a:prstGeom prst="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9D4ED5DB-7B40-4095-81B3-25450F8C83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141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DED3-4408-4AB2-8EB8-EAD6DBF1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75" y="452536"/>
            <a:ext cx="8959850" cy="307777"/>
          </a:xfrm>
        </p:spPr>
        <p:txBody>
          <a:bodyPr/>
          <a:lstStyle/>
          <a:p>
            <a:r>
              <a:rPr lang="en-US" sz="1400" dirty="0"/>
              <a:t>TSCA Responsibilities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4EFF3B-5652-4C3D-BC9F-0A3E50D679ED}"/>
              </a:ext>
            </a:extLst>
          </p:cNvPr>
          <p:cNvSpPr/>
          <p:nvPr/>
        </p:nvSpPr>
        <p:spPr>
          <a:xfrm>
            <a:off x="457200" y="1264398"/>
            <a:ext cx="8477504" cy="3569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48D77E7-0EF4-494B-9DDF-90931EFC7B78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98E14-BEB3-4CE3-BDC4-4A556F9C7424}"/>
              </a:ext>
            </a:extLst>
          </p:cNvPr>
          <p:cNvSpPr txBox="1"/>
          <p:nvPr/>
        </p:nvSpPr>
        <p:spPr>
          <a:xfrm>
            <a:off x="92074" y="760313"/>
            <a:ext cx="8594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</a:pPr>
            <a:r>
              <a:rPr lang="en-US" sz="1200" dirty="0"/>
              <a:t>TSCA provides EPA with authority to require reporting, record-keeping and testing requirements, and restrictions relating to chemical substances.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D00F0D-86D6-457A-A336-70D044A5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0426"/>
            <a:ext cx="4350396" cy="309748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2210994-9D5B-402E-858B-055CB6A068A2}"/>
              </a:ext>
            </a:extLst>
          </p:cNvPr>
          <p:cNvSpPr txBox="1"/>
          <p:nvPr/>
        </p:nvSpPr>
        <p:spPr>
          <a:xfrm>
            <a:off x="4585028" y="1500426"/>
            <a:ext cx="4054600" cy="314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4 (Testing Requirements)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5 (New Chemicals)</a:t>
            </a:r>
          </a:p>
          <a:p>
            <a:pPr marL="685800" lvl="1" indent="-22860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100" dirty="0"/>
              <a:t>Notifications: PMN, LVE, SNUN</a:t>
            </a:r>
          </a:p>
          <a:p>
            <a:pPr marL="685800" lvl="1" indent="-22860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100" dirty="0"/>
              <a:t>Polymer Exemptions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6 (Existing Chemicals)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8a (Chemical Data Reporting)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8b (TSCA Inventory)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8d (Reporting Health and Safety Studies)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8e (Substantial Risk Reporting)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11 (Inspection Authority)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12b (Export Notifications)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13 (Import Notifications)</a:t>
            </a:r>
          </a:p>
        </p:txBody>
      </p:sp>
    </p:spTree>
    <p:extLst>
      <p:ext uri="{BB962C8B-B14F-4D97-AF65-F5344CB8AC3E}">
        <p14:creationId xmlns:p14="http://schemas.microsoft.com/office/powerpoint/2010/main" val="5692894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9DED3-4408-4AB2-8EB8-EAD6DBF14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75" y="452536"/>
            <a:ext cx="8959850" cy="307777"/>
          </a:xfrm>
        </p:spPr>
        <p:txBody>
          <a:bodyPr/>
          <a:lstStyle/>
          <a:p>
            <a:r>
              <a:rPr lang="en-US" sz="1400" dirty="0"/>
              <a:t>TSCA Responsibilities 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B4EFF3B-5652-4C3D-BC9F-0A3E50D679ED}"/>
              </a:ext>
            </a:extLst>
          </p:cNvPr>
          <p:cNvSpPr/>
          <p:nvPr/>
        </p:nvSpPr>
        <p:spPr>
          <a:xfrm>
            <a:off x="457200" y="1264398"/>
            <a:ext cx="8477504" cy="356953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04650E6-2BA2-4892-A5D1-A497F1C84AB5}"/>
              </a:ext>
            </a:extLst>
          </p:cNvPr>
          <p:cNvSpPr/>
          <p:nvPr/>
        </p:nvSpPr>
        <p:spPr>
          <a:xfrm>
            <a:off x="4571725" y="3516006"/>
            <a:ext cx="4267475" cy="326786"/>
          </a:xfrm>
          <a:prstGeom prst="rect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069759D-EBE1-46E8-87F8-810BC17648B3}"/>
              </a:ext>
            </a:extLst>
          </p:cNvPr>
          <p:cNvSpPr txBox="1"/>
          <p:nvPr/>
        </p:nvSpPr>
        <p:spPr>
          <a:xfrm>
            <a:off x="4585028" y="1500426"/>
            <a:ext cx="4054600" cy="3149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4 (Testing Requirements)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5 (New Chemicals)</a:t>
            </a:r>
          </a:p>
          <a:p>
            <a:pPr marL="685800" lvl="1" indent="-22860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100" dirty="0"/>
              <a:t>Notifications: PMN, LVE, SNUN</a:t>
            </a:r>
          </a:p>
          <a:p>
            <a:pPr marL="685800" lvl="1" indent="-228600">
              <a:spcBef>
                <a:spcPts val="200"/>
              </a:spcBef>
              <a:spcAft>
                <a:spcPts val="200"/>
              </a:spcAft>
              <a:buClr>
                <a:schemeClr val="tx2"/>
              </a:buClr>
              <a:buSzPct val="110000"/>
              <a:buFont typeface="Arial" panose="020B0604020202020204" pitchFamily="34" charset="0"/>
              <a:buChar char="•"/>
            </a:pPr>
            <a:r>
              <a:rPr lang="en-US" sz="1100" dirty="0"/>
              <a:t>Polymer Exemptions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6 (Existing Chemicals)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8a (Chemical Data Reporting)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8b (TSCA Inventory)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8d (Reporting Health and Safety Studies)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bg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chemeClr val="bg1"/>
                </a:solidFill>
              </a:rPr>
              <a:t>TSCA Section 8e (Substantial Risk Reporting)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11 (Inspection Authority)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12b (Export Notifications)</a:t>
            </a:r>
          </a:p>
          <a:p>
            <a:pPr marL="228600" indent="-22860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100" dirty="0"/>
              <a:t>TSCA Section 13 (Import Notifications)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98E14-BEB3-4CE3-BDC4-4A556F9C7424}"/>
              </a:ext>
            </a:extLst>
          </p:cNvPr>
          <p:cNvSpPr txBox="1"/>
          <p:nvPr/>
        </p:nvSpPr>
        <p:spPr>
          <a:xfrm>
            <a:off x="92074" y="760313"/>
            <a:ext cx="85947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110000"/>
            </a:pPr>
            <a:r>
              <a:rPr lang="en-US" sz="1200" dirty="0"/>
              <a:t>TSCA provides EPA with authority to require reporting, record-keeping and testing requirements, and restrictions relating to chemical substances. 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2D00F0D-86D6-457A-A336-70D044A5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500426"/>
            <a:ext cx="4350396" cy="30974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F70E1E-1C15-43E1-A59A-748A16DBF0C7}"/>
              </a:ext>
            </a:extLst>
          </p:cNvPr>
          <p:cNvSpPr txBox="1"/>
          <p:nvPr/>
        </p:nvSpPr>
        <p:spPr>
          <a:xfrm>
            <a:off x="4602005" y="3868563"/>
            <a:ext cx="3972704" cy="9387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100" dirty="0"/>
              <a:t>It requires that any person who manufactures, imports, processes, or distributes a chemical substance obtains information </a:t>
            </a:r>
            <a:r>
              <a:rPr 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supporting the conclusion that </a:t>
            </a:r>
            <a:r>
              <a:rPr lang="en-US" sz="1100" dirty="0"/>
              <a:t>the substance or mixture presents a substantial risk of injury to health or the environment </a:t>
            </a:r>
            <a:r>
              <a:rPr lang="en-US" sz="1100" dirty="0">
                <a:solidFill>
                  <a:srgbClr val="FF0000"/>
                </a:solidFill>
                <a:highlight>
                  <a:srgbClr val="FFFF00"/>
                </a:highlight>
              </a:rPr>
              <a:t>immediately informs EPA.</a:t>
            </a:r>
            <a:endParaRPr lang="en-GB" sz="1100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7B4BC026-28F0-427B-A690-21A91C46BD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39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9335BC1-B99F-41A3-AA26-D24C3A386879}"/>
              </a:ext>
            </a:extLst>
          </p:cNvPr>
          <p:cNvSpPr/>
          <p:nvPr/>
        </p:nvSpPr>
        <p:spPr>
          <a:xfrm>
            <a:off x="192441" y="937910"/>
            <a:ext cx="8759119" cy="733727"/>
          </a:xfrm>
          <a:prstGeom prst="rect">
            <a:avLst/>
          </a:prstGeom>
          <a:solidFill>
            <a:srgbClr val="007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7CDBD-794C-49FE-B70B-380DACAD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Challenge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C1340E-4D9D-45D4-8893-98DF74C721FD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8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275B4-0546-4EB4-A12F-3626FAEBF673}"/>
              </a:ext>
            </a:extLst>
          </p:cNvPr>
          <p:cNvSpPr/>
          <p:nvPr/>
        </p:nvSpPr>
        <p:spPr>
          <a:xfrm>
            <a:off x="1221848" y="1001638"/>
            <a:ext cx="6199657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Identify the items exempted from TSCA regulation.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i="1" dirty="0">
                <a:solidFill>
                  <a:schemeClr val="bg1"/>
                </a:solidFill>
                <a:cs typeface="Arial" panose="020B0604020202020204" pitchFamily="34" charset="0"/>
              </a:rPr>
              <a:t>Select the four correct answers and click CHECK.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E495D134-0378-43A2-A162-2D02A1F1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84" r="3584"/>
          <a:stretch/>
        </p:blipFill>
        <p:spPr>
          <a:xfrm>
            <a:off x="338303" y="1018912"/>
            <a:ext cx="548640" cy="5486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B77B9-EFC1-4E51-8A15-240151279822}"/>
              </a:ext>
            </a:extLst>
          </p:cNvPr>
          <p:cNvCxnSpPr>
            <a:cxnSpLocks/>
          </p:cNvCxnSpPr>
          <p:nvPr/>
        </p:nvCxnSpPr>
        <p:spPr>
          <a:xfrm>
            <a:off x="1066800" y="1030453"/>
            <a:ext cx="0" cy="548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21">
            <a:extLst>
              <a:ext uri="{FF2B5EF4-FFF2-40B4-BE49-F238E27FC236}">
                <a16:creationId xmlns:a16="http://schemas.microsoft.com/office/drawing/2014/main" id="{60B6BC89-23E3-4499-A9E2-BA98A88D8A1E}"/>
              </a:ext>
            </a:extLst>
          </p:cNvPr>
          <p:cNvSpPr/>
          <p:nvPr/>
        </p:nvSpPr>
        <p:spPr>
          <a:xfrm>
            <a:off x="192441" y="1747837"/>
            <a:ext cx="8759118" cy="29817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2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44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17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89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61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34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06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78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73FFFD-9531-4F28-8DAF-7D9B39E79E27}"/>
              </a:ext>
            </a:extLst>
          </p:cNvPr>
          <p:cNvSpPr/>
          <p:nvPr/>
        </p:nvSpPr>
        <p:spPr>
          <a:xfrm>
            <a:off x="283122" y="1839658"/>
            <a:ext cx="4526280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2A8CB9-7DCF-495D-8B14-7D57E7C95E9E}"/>
              </a:ext>
            </a:extLst>
          </p:cNvPr>
          <p:cNvSpPr>
            <a:spLocks noChangeAspect="1"/>
          </p:cNvSpPr>
          <p:nvPr/>
        </p:nvSpPr>
        <p:spPr>
          <a:xfrm>
            <a:off x="744982" y="2106340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92F221-FE0D-43AD-9317-41BBECEEFD75}"/>
              </a:ext>
            </a:extLst>
          </p:cNvPr>
          <p:cNvSpPr txBox="1"/>
          <p:nvPr/>
        </p:nvSpPr>
        <p:spPr>
          <a:xfrm>
            <a:off x="1097540" y="2059281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 dirty="0"/>
              <a:t>Cosmetics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F052B-6413-4F5F-9BA4-F176FAD799E9}"/>
              </a:ext>
            </a:extLst>
          </p:cNvPr>
          <p:cNvSpPr>
            <a:spLocks noChangeAspect="1"/>
          </p:cNvSpPr>
          <p:nvPr/>
        </p:nvSpPr>
        <p:spPr>
          <a:xfrm>
            <a:off x="740735" y="2473579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06A67E-EAB3-4360-B229-103C8C579869}"/>
              </a:ext>
            </a:extLst>
          </p:cNvPr>
          <p:cNvSpPr txBox="1"/>
          <p:nvPr/>
        </p:nvSpPr>
        <p:spPr>
          <a:xfrm>
            <a:off x="1097540" y="2426520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Pesticides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E8A804-5206-43BF-8BAC-B129861774FF}"/>
              </a:ext>
            </a:extLst>
          </p:cNvPr>
          <p:cNvSpPr>
            <a:spLocks noChangeAspect="1"/>
          </p:cNvSpPr>
          <p:nvPr/>
        </p:nvSpPr>
        <p:spPr>
          <a:xfrm>
            <a:off x="740735" y="2840818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C74C75-FE0C-4471-91D0-10C1D6ACAE39}"/>
              </a:ext>
            </a:extLst>
          </p:cNvPr>
          <p:cNvSpPr txBox="1"/>
          <p:nvPr/>
        </p:nvSpPr>
        <p:spPr>
          <a:xfrm>
            <a:off x="1097540" y="2793759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Chemicals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C82147-2597-464A-AD30-7DD55D966DEF}"/>
              </a:ext>
            </a:extLst>
          </p:cNvPr>
          <p:cNvSpPr>
            <a:spLocks noChangeAspect="1"/>
          </p:cNvSpPr>
          <p:nvPr/>
        </p:nvSpPr>
        <p:spPr>
          <a:xfrm>
            <a:off x="740735" y="3208057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C5ABC2-A6AC-407A-BD0B-36D5763FA63B}"/>
              </a:ext>
            </a:extLst>
          </p:cNvPr>
          <p:cNvSpPr txBox="1"/>
          <p:nvPr/>
        </p:nvSpPr>
        <p:spPr>
          <a:xfrm>
            <a:off x="1086164" y="316099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Nuclear Materials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32E881-1C8E-47E1-9102-98A254E20E8E}"/>
              </a:ext>
            </a:extLst>
          </p:cNvPr>
          <p:cNvSpPr>
            <a:spLocks noChangeAspect="1"/>
          </p:cNvSpPr>
          <p:nvPr/>
        </p:nvSpPr>
        <p:spPr>
          <a:xfrm>
            <a:off x="740735" y="3575297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54C837-282F-4326-99E6-A1506AB3B96F}"/>
              </a:ext>
            </a:extLst>
          </p:cNvPr>
          <p:cNvSpPr txBox="1"/>
          <p:nvPr/>
        </p:nvSpPr>
        <p:spPr>
          <a:xfrm>
            <a:off x="1086164" y="352823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Drugs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DF08EC-3233-4393-B802-2CF52C49F952}"/>
              </a:ext>
            </a:extLst>
          </p:cNvPr>
          <p:cNvSpPr/>
          <p:nvPr/>
        </p:nvSpPr>
        <p:spPr>
          <a:xfrm>
            <a:off x="4901610" y="1839658"/>
            <a:ext cx="3948635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C4709AB-C04A-45B5-BBC2-4AF933B4F939}"/>
              </a:ext>
            </a:extLst>
          </p:cNvPr>
          <p:cNvSpPr/>
          <p:nvPr/>
        </p:nvSpPr>
        <p:spPr>
          <a:xfrm>
            <a:off x="6414155" y="3066259"/>
            <a:ext cx="923544" cy="344863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CHECK</a:t>
            </a:r>
          </a:p>
        </p:txBody>
      </p:sp>
    </p:spTree>
    <p:extLst>
      <p:ext uri="{BB962C8B-B14F-4D97-AF65-F5344CB8AC3E}">
        <p14:creationId xmlns:p14="http://schemas.microsoft.com/office/powerpoint/2010/main" val="1046693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08A4E-BB9C-4FD0-B138-8821AF0BB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IN" sz="1400" dirty="0"/>
              <a:t>Learning Objectives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0A7591B-4448-44CF-ACB5-4CF7A5480A6E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2</a:t>
            </a:r>
          </a:p>
        </p:txBody>
      </p:sp>
      <p:sp>
        <p:nvSpPr>
          <p:cNvPr id="27" name="Footer Placeholder 3">
            <a:extLst>
              <a:ext uri="{FF2B5EF4-FFF2-40B4-BE49-F238E27FC236}">
                <a16:creationId xmlns:a16="http://schemas.microsoft.com/office/drawing/2014/main" id="{1CD23FAE-77EF-4D17-83CA-2A3AFE8543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2AFEEE-5D4A-43FA-B48E-3012EFFE0B60}"/>
              </a:ext>
            </a:extLst>
          </p:cNvPr>
          <p:cNvSpPr/>
          <p:nvPr/>
        </p:nvSpPr>
        <p:spPr>
          <a:xfrm>
            <a:off x="4362431" y="831125"/>
            <a:ext cx="4589913" cy="1779626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719221-2A76-484F-9F94-298E8D29EC91}"/>
              </a:ext>
            </a:extLst>
          </p:cNvPr>
          <p:cNvSpPr txBox="1"/>
          <p:nvPr/>
        </p:nvSpPr>
        <p:spPr>
          <a:xfrm>
            <a:off x="4975047" y="1314419"/>
            <a:ext cx="397729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+mj-lt"/>
                <a:cs typeface="Arial"/>
              </a:rPr>
              <a:t>Create awareness of Ecolab’s requirements under </a:t>
            </a:r>
            <a:r>
              <a:rPr lang="en-US" altLang="en-US" sz="1400" strike="sngStrike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  <a:cs typeface="Arial"/>
              </a:rPr>
              <a:t>the</a:t>
            </a:r>
            <a:r>
              <a:rPr lang="en-US" altLang="en-US" sz="1400" dirty="0">
                <a:solidFill>
                  <a:schemeClr val="bg1"/>
                </a:solidFill>
                <a:latin typeface="+mj-lt"/>
                <a:cs typeface="Arial"/>
              </a:rPr>
              <a:t> section TSCA 8e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1400" dirty="0">
                <a:solidFill>
                  <a:schemeClr val="bg1"/>
                </a:solidFill>
                <a:latin typeface="+mj-lt"/>
                <a:cs typeface="Arial"/>
              </a:rPr>
              <a:t>Identify Ecolab’s internal substantial risk reporting process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1009BA-7A79-45DB-9800-EAAFD2A710BA}"/>
              </a:ext>
            </a:extLst>
          </p:cNvPr>
          <p:cNvSpPr txBox="1"/>
          <p:nvPr/>
        </p:nvSpPr>
        <p:spPr>
          <a:xfrm>
            <a:off x="4456545" y="935033"/>
            <a:ext cx="381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000"/>
              </a:spcAft>
            </a:pPr>
            <a:r>
              <a:rPr lang="en-US" sz="1400" dirty="0">
                <a:solidFill>
                  <a:schemeClr val="bg1"/>
                </a:solidFill>
                <a:latin typeface="+mj-lt"/>
                <a:cs typeface="Arial"/>
              </a:rPr>
              <a:t>By the end of this course, you will be able to:</a:t>
            </a:r>
          </a:p>
        </p:txBody>
      </p: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B5C4020D-41C8-433D-9074-39E9F3F4A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45" y="1403064"/>
            <a:ext cx="297968" cy="274320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E798B033-C961-4115-B885-4143643BA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45" y="1967163"/>
            <a:ext cx="297968" cy="274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23C0B5-B878-49DC-A07C-7B65741C05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2" r="15502"/>
          <a:stretch/>
        </p:blipFill>
        <p:spPr>
          <a:xfrm>
            <a:off x="160017" y="831126"/>
            <a:ext cx="4116685" cy="3976104"/>
          </a:xfrm>
          <a:prstGeom prst="rect">
            <a:avLst/>
          </a:prstGeom>
        </p:spPr>
      </p:pic>
      <p:pic>
        <p:nvPicPr>
          <p:cNvPr id="16" name="Picture 2" descr="Professional technologist using tablet in production plant checking productivity and quality. Professional technologist using tablet in production plant checking productivity and quality. Pharmaceutical Industry Stock Photo">
            <a:extLst>
              <a:ext uri="{FF2B5EF4-FFF2-40B4-BE49-F238E27FC236}">
                <a16:creationId xmlns:a16="http://schemas.microsoft.com/office/drawing/2014/main" id="{E5F0B2BF-0922-484F-81B4-2B8B9B3BC8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t="22541" b="14524"/>
          <a:stretch/>
        </p:blipFill>
        <p:spPr bwMode="auto">
          <a:xfrm>
            <a:off x="4362431" y="2712194"/>
            <a:ext cx="4589913" cy="209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289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9335BC1-B99F-41A3-AA26-D24C3A386879}"/>
              </a:ext>
            </a:extLst>
          </p:cNvPr>
          <p:cNvSpPr/>
          <p:nvPr/>
        </p:nvSpPr>
        <p:spPr>
          <a:xfrm>
            <a:off x="192441" y="937910"/>
            <a:ext cx="8759119" cy="733727"/>
          </a:xfrm>
          <a:prstGeom prst="rect">
            <a:avLst/>
          </a:prstGeom>
          <a:solidFill>
            <a:srgbClr val="007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7CDBD-794C-49FE-B70B-380DACAD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Challenge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275B4-0546-4EB4-A12F-3626FAEBF673}"/>
              </a:ext>
            </a:extLst>
          </p:cNvPr>
          <p:cNvSpPr/>
          <p:nvPr/>
        </p:nvSpPr>
        <p:spPr>
          <a:xfrm>
            <a:off x="1221848" y="1001638"/>
            <a:ext cx="6199657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Identify the items exempted from TSCA regulation.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i="1" dirty="0">
                <a:solidFill>
                  <a:schemeClr val="bg1"/>
                </a:solidFill>
                <a:cs typeface="Arial" panose="020B0604020202020204" pitchFamily="34" charset="0"/>
              </a:rPr>
              <a:t>Select the four correct answers and click CHECK.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E495D134-0378-43A2-A162-2D02A1F1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84" r="3584"/>
          <a:stretch/>
        </p:blipFill>
        <p:spPr>
          <a:xfrm>
            <a:off x="338303" y="1018912"/>
            <a:ext cx="548640" cy="5486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B77B9-EFC1-4E51-8A15-240151279822}"/>
              </a:ext>
            </a:extLst>
          </p:cNvPr>
          <p:cNvCxnSpPr>
            <a:cxnSpLocks/>
          </p:cNvCxnSpPr>
          <p:nvPr/>
        </p:nvCxnSpPr>
        <p:spPr>
          <a:xfrm>
            <a:off x="1066800" y="1030453"/>
            <a:ext cx="0" cy="548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21">
            <a:extLst>
              <a:ext uri="{FF2B5EF4-FFF2-40B4-BE49-F238E27FC236}">
                <a16:creationId xmlns:a16="http://schemas.microsoft.com/office/drawing/2014/main" id="{60B6BC89-23E3-4499-A9E2-BA98A88D8A1E}"/>
              </a:ext>
            </a:extLst>
          </p:cNvPr>
          <p:cNvSpPr/>
          <p:nvPr/>
        </p:nvSpPr>
        <p:spPr>
          <a:xfrm>
            <a:off x="192441" y="1747837"/>
            <a:ext cx="8759118" cy="29817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2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44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17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89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61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34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06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78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73FFFD-9531-4F28-8DAF-7D9B39E79E27}"/>
              </a:ext>
            </a:extLst>
          </p:cNvPr>
          <p:cNvSpPr/>
          <p:nvPr/>
        </p:nvSpPr>
        <p:spPr>
          <a:xfrm>
            <a:off x="283122" y="1839658"/>
            <a:ext cx="4526280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2A8CB9-7DCF-495D-8B14-7D57E7C95E9E}"/>
              </a:ext>
            </a:extLst>
          </p:cNvPr>
          <p:cNvSpPr>
            <a:spLocks noChangeAspect="1"/>
          </p:cNvSpPr>
          <p:nvPr/>
        </p:nvSpPr>
        <p:spPr>
          <a:xfrm>
            <a:off x="744982" y="2106340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92F221-FE0D-43AD-9317-41BBECEEFD75}"/>
              </a:ext>
            </a:extLst>
          </p:cNvPr>
          <p:cNvSpPr txBox="1"/>
          <p:nvPr/>
        </p:nvSpPr>
        <p:spPr>
          <a:xfrm>
            <a:off x="1097540" y="2059281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/>
              <a:t>Cosmetics</a:t>
            </a:r>
            <a:endParaRPr lang="en-GB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F052B-6413-4F5F-9BA4-F176FAD799E9}"/>
              </a:ext>
            </a:extLst>
          </p:cNvPr>
          <p:cNvSpPr>
            <a:spLocks noChangeAspect="1"/>
          </p:cNvSpPr>
          <p:nvPr/>
        </p:nvSpPr>
        <p:spPr>
          <a:xfrm>
            <a:off x="740735" y="2473579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06A67E-EAB3-4360-B229-103C8C579869}"/>
              </a:ext>
            </a:extLst>
          </p:cNvPr>
          <p:cNvSpPr txBox="1"/>
          <p:nvPr/>
        </p:nvSpPr>
        <p:spPr>
          <a:xfrm>
            <a:off x="1097540" y="2426520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Pesticides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E8A804-5206-43BF-8BAC-B129861774FF}"/>
              </a:ext>
            </a:extLst>
          </p:cNvPr>
          <p:cNvSpPr>
            <a:spLocks noChangeAspect="1"/>
          </p:cNvSpPr>
          <p:nvPr/>
        </p:nvSpPr>
        <p:spPr>
          <a:xfrm>
            <a:off x="740735" y="2840818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C74C75-FE0C-4471-91D0-10C1D6ACAE39}"/>
              </a:ext>
            </a:extLst>
          </p:cNvPr>
          <p:cNvSpPr txBox="1"/>
          <p:nvPr/>
        </p:nvSpPr>
        <p:spPr>
          <a:xfrm>
            <a:off x="1097540" y="2793759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Chemicals</a:t>
            </a:r>
            <a:endParaRPr lang="en-GB" sz="12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C82147-2597-464A-AD30-7DD55D966DEF}"/>
              </a:ext>
            </a:extLst>
          </p:cNvPr>
          <p:cNvSpPr>
            <a:spLocks noChangeAspect="1"/>
          </p:cNvSpPr>
          <p:nvPr/>
        </p:nvSpPr>
        <p:spPr>
          <a:xfrm>
            <a:off x="740735" y="3208057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C5ABC2-A6AC-407A-BD0B-36D5763FA63B}"/>
              </a:ext>
            </a:extLst>
          </p:cNvPr>
          <p:cNvSpPr txBox="1"/>
          <p:nvPr/>
        </p:nvSpPr>
        <p:spPr>
          <a:xfrm>
            <a:off x="1086164" y="316099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Nuclear Materials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E32E881-1C8E-47E1-9102-98A254E20E8E}"/>
              </a:ext>
            </a:extLst>
          </p:cNvPr>
          <p:cNvSpPr>
            <a:spLocks noChangeAspect="1"/>
          </p:cNvSpPr>
          <p:nvPr/>
        </p:nvSpPr>
        <p:spPr>
          <a:xfrm>
            <a:off x="740735" y="3575297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54C837-282F-4326-99E6-A1506AB3B96F}"/>
              </a:ext>
            </a:extLst>
          </p:cNvPr>
          <p:cNvSpPr txBox="1"/>
          <p:nvPr/>
        </p:nvSpPr>
        <p:spPr>
          <a:xfrm>
            <a:off x="1086164" y="352823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Drugs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DF08EC-3233-4393-B802-2CF52C49F952}"/>
              </a:ext>
            </a:extLst>
          </p:cNvPr>
          <p:cNvSpPr/>
          <p:nvPr/>
        </p:nvSpPr>
        <p:spPr>
          <a:xfrm>
            <a:off x="4901610" y="1839658"/>
            <a:ext cx="3948635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Graphic 3" descr="Checkmark">
            <a:extLst>
              <a:ext uri="{FF2B5EF4-FFF2-40B4-BE49-F238E27FC236}">
                <a16:creationId xmlns:a16="http://schemas.microsoft.com/office/drawing/2014/main" id="{7914B8F4-F9E0-48D6-ACD1-E441AF2799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2473579"/>
            <a:ext cx="182880" cy="182880"/>
          </a:xfrm>
          <a:prstGeom prst="rect">
            <a:avLst/>
          </a:prstGeom>
        </p:spPr>
      </p:pic>
      <p:pic>
        <p:nvPicPr>
          <p:cNvPr id="29" name="Graphic 3" descr="Checkmark">
            <a:extLst>
              <a:ext uri="{FF2B5EF4-FFF2-40B4-BE49-F238E27FC236}">
                <a16:creationId xmlns:a16="http://schemas.microsoft.com/office/drawing/2014/main" id="{49532FB4-4BC1-40AB-89F8-FDEA6E99A0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2106340"/>
            <a:ext cx="182880" cy="182880"/>
          </a:xfrm>
          <a:prstGeom prst="rect">
            <a:avLst/>
          </a:prstGeom>
        </p:spPr>
      </p:pic>
      <p:pic>
        <p:nvPicPr>
          <p:cNvPr id="30" name="Graphic 3" descr="Checkmark">
            <a:extLst>
              <a:ext uri="{FF2B5EF4-FFF2-40B4-BE49-F238E27FC236}">
                <a16:creationId xmlns:a16="http://schemas.microsoft.com/office/drawing/2014/main" id="{732E486C-38F3-4983-8FBA-92C48D563B9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3575297"/>
            <a:ext cx="182880" cy="182880"/>
          </a:xfrm>
          <a:prstGeom prst="rect">
            <a:avLst/>
          </a:prstGeom>
        </p:spPr>
      </p:pic>
      <p:pic>
        <p:nvPicPr>
          <p:cNvPr id="31" name="Graphic 3" descr="Checkmark">
            <a:extLst>
              <a:ext uri="{FF2B5EF4-FFF2-40B4-BE49-F238E27FC236}">
                <a16:creationId xmlns:a16="http://schemas.microsoft.com/office/drawing/2014/main" id="{63FBB036-DEEC-4B95-9688-D60848BAD8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3208057"/>
            <a:ext cx="182880" cy="1828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978D59-695E-4BE7-85A6-78321AD792CD}"/>
              </a:ext>
            </a:extLst>
          </p:cNvPr>
          <p:cNvSpPr/>
          <p:nvPr/>
        </p:nvSpPr>
        <p:spPr>
          <a:xfrm>
            <a:off x="5003833" y="1876060"/>
            <a:ext cx="3846412" cy="1077218"/>
          </a:xfrm>
          <a:prstGeom prst="rect">
            <a:avLst/>
          </a:prstGeom>
        </p:spPr>
        <p:txBody>
          <a:bodyPr wrap="square" tIns="91440" bIns="9144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cs typeface="Arial" panose="020B0604020202020204" pitchFamily="34" charset="0"/>
              </a:rPr>
              <a:t>Excellent, that’s correct!</a:t>
            </a:r>
          </a:p>
          <a:p>
            <a:pPr marR="0" lvl="0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Drugs, cosmetics, foods, food additives, pesticides, and nuclear materials are exempted from TSCA because they are regulated under separate US laws.</a:t>
            </a:r>
          </a:p>
        </p:txBody>
      </p:sp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764D857D-0B05-4CC0-97DB-B8A78D393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33876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9335BC1-B99F-41A3-AA26-D24C3A386879}"/>
              </a:ext>
            </a:extLst>
          </p:cNvPr>
          <p:cNvSpPr/>
          <p:nvPr/>
        </p:nvSpPr>
        <p:spPr>
          <a:xfrm>
            <a:off x="192441" y="937910"/>
            <a:ext cx="8759119" cy="733727"/>
          </a:xfrm>
          <a:prstGeom prst="rect">
            <a:avLst/>
          </a:prstGeom>
          <a:solidFill>
            <a:srgbClr val="0079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A77CDBD-794C-49FE-B70B-380DACAD9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Challenge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F275B4-0546-4EB4-A12F-3626FAEBF673}"/>
              </a:ext>
            </a:extLst>
          </p:cNvPr>
          <p:cNvSpPr/>
          <p:nvPr/>
        </p:nvSpPr>
        <p:spPr>
          <a:xfrm>
            <a:off x="1221848" y="1001638"/>
            <a:ext cx="6199657" cy="5668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Identify the items exempted from TSCA regulation.</a:t>
            </a:r>
          </a:p>
          <a:p>
            <a:pPr>
              <a:spcBef>
                <a:spcPts val="600"/>
              </a:spcBef>
              <a:spcAft>
                <a:spcPts val="400"/>
              </a:spcAft>
            </a:pPr>
            <a:r>
              <a:rPr lang="en-US" sz="1000" i="1" dirty="0">
                <a:solidFill>
                  <a:schemeClr val="bg1"/>
                </a:solidFill>
                <a:cs typeface="Arial" panose="020B0604020202020204" pitchFamily="34" charset="0"/>
              </a:rPr>
              <a:t>Select the four correct answers and click CHECK.</a:t>
            </a:r>
          </a:p>
        </p:txBody>
      </p:sp>
      <p:pic>
        <p:nvPicPr>
          <p:cNvPr id="19" name="Graphic 18" descr="Bullseye">
            <a:extLst>
              <a:ext uri="{FF2B5EF4-FFF2-40B4-BE49-F238E27FC236}">
                <a16:creationId xmlns:a16="http://schemas.microsoft.com/office/drawing/2014/main" id="{E495D134-0378-43A2-A162-2D02A1F101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84" r="3584"/>
          <a:stretch/>
        </p:blipFill>
        <p:spPr>
          <a:xfrm>
            <a:off x="338303" y="1018912"/>
            <a:ext cx="548640" cy="54864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D5B77B9-EFC1-4E51-8A15-240151279822}"/>
              </a:ext>
            </a:extLst>
          </p:cNvPr>
          <p:cNvCxnSpPr>
            <a:cxnSpLocks/>
          </p:cNvCxnSpPr>
          <p:nvPr/>
        </p:nvCxnSpPr>
        <p:spPr>
          <a:xfrm>
            <a:off x="1066800" y="1030453"/>
            <a:ext cx="0" cy="54864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: Rounded Corners 21">
            <a:extLst>
              <a:ext uri="{FF2B5EF4-FFF2-40B4-BE49-F238E27FC236}">
                <a16:creationId xmlns:a16="http://schemas.microsoft.com/office/drawing/2014/main" id="{60B6BC89-23E3-4499-A9E2-BA98A88D8A1E}"/>
              </a:ext>
            </a:extLst>
          </p:cNvPr>
          <p:cNvSpPr/>
          <p:nvPr/>
        </p:nvSpPr>
        <p:spPr>
          <a:xfrm>
            <a:off x="192441" y="1747837"/>
            <a:ext cx="8759118" cy="298170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72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44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417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89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361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834000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306333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778667" algn="l" defTabSz="944667" rtl="0" eaLnBrk="1" latinLnBrk="0" hangingPunct="1">
              <a:defRPr sz="19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F73FFFD-9531-4F28-8DAF-7D9B39E79E27}"/>
              </a:ext>
            </a:extLst>
          </p:cNvPr>
          <p:cNvSpPr/>
          <p:nvPr/>
        </p:nvSpPr>
        <p:spPr>
          <a:xfrm>
            <a:off x="283122" y="1839658"/>
            <a:ext cx="4526280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32A8CB9-7DCF-495D-8B14-7D57E7C95E9E}"/>
              </a:ext>
            </a:extLst>
          </p:cNvPr>
          <p:cNvSpPr>
            <a:spLocks noChangeAspect="1"/>
          </p:cNvSpPr>
          <p:nvPr/>
        </p:nvSpPr>
        <p:spPr>
          <a:xfrm>
            <a:off x="744982" y="2106340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692F221-FE0D-43AD-9317-41BBECEEFD75}"/>
              </a:ext>
            </a:extLst>
          </p:cNvPr>
          <p:cNvSpPr txBox="1"/>
          <p:nvPr/>
        </p:nvSpPr>
        <p:spPr>
          <a:xfrm>
            <a:off x="1097540" y="2059281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/>
            </a:pPr>
            <a:r>
              <a:rPr lang="en-GB" sz="1200"/>
              <a:t>Cosmetics</a:t>
            </a:r>
            <a:endParaRPr lang="en-GB" sz="12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70F052B-6413-4F5F-9BA4-F176FAD799E9}"/>
              </a:ext>
            </a:extLst>
          </p:cNvPr>
          <p:cNvSpPr>
            <a:spLocks noChangeAspect="1"/>
          </p:cNvSpPr>
          <p:nvPr/>
        </p:nvSpPr>
        <p:spPr>
          <a:xfrm>
            <a:off x="740735" y="2473579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06A67E-EAB3-4360-B229-103C8C579869}"/>
              </a:ext>
            </a:extLst>
          </p:cNvPr>
          <p:cNvSpPr txBox="1"/>
          <p:nvPr/>
        </p:nvSpPr>
        <p:spPr>
          <a:xfrm>
            <a:off x="1097540" y="2426520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Pesticides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0E8A804-5206-43BF-8BAC-B129861774FF}"/>
              </a:ext>
            </a:extLst>
          </p:cNvPr>
          <p:cNvSpPr>
            <a:spLocks noChangeAspect="1"/>
          </p:cNvSpPr>
          <p:nvPr/>
        </p:nvSpPr>
        <p:spPr>
          <a:xfrm>
            <a:off x="740735" y="2840818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BC74C75-FE0C-4471-91D0-10C1D6ACAE39}"/>
              </a:ext>
            </a:extLst>
          </p:cNvPr>
          <p:cNvSpPr txBox="1"/>
          <p:nvPr/>
        </p:nvSpPr>
        <p:spPr>
          <a:xfrm>
            <a:off x="1097540" y="2793759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Chemicals</a:t>
            </a:r>
            <a:endParaRPr lang="en-GB" sz="12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9C82147-2597-464A-AD30-7DD55D966DEF}"/>
              </a:ext>
            </a:extLst>
          </p:cNvPr>
          <p:cNvSpPr>
            <a:spLocks noChangeAspect="1"/>
          </p:cNvSpPr>
          <p:nvPr/>
        </p:nvSpPr>
        <p:spPr>
          <a:xfrm>
            <a:off x="740735" y="3208057"/>
            <a:ext cx="190305" cy="182880"/>
          </a:xfrm>
          <a:prstGeom prst="rect">
            <a:avLst/>
          </a:prstGeom>
          <a:gradFill flip="none" rotWithShape="1">
            <a:gsLst>
              <a:gs pos="46000">
                <a:schemeClr val="tx2"/>
              </a:gs>
              <a:gs pos="52000">
                <a:schemeClr val="bg1"/>
              </a:gs>
              <a:gs pos="68000">
                <a:schemeClr val="bg1"/>
              </a:gs>
            </a:gsLst>
            <a:path path="rect">
              <a:fillToRect l="50000" t="50000" r="50000" b="50000"/>
            </a:path>
            <a:tileRect/>
          </a:gra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C5ABC2-A6AC-407A-BD0B-36D5763FA63B}"/>
              </a:ext>
            </a:extLst>
          </p:cNvPr>
          <p:cNvSpPr txBox="1"/>
          <p:nvPr/>
        </p:nvSpPr>
        <p:spPr>
          <a:xfrm>
            <a:off x="1086164" y="316099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Nuclear Materials 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A54C837-282F-4326-99E6-A1506AB3B96F}"/>
              </a:ext>
            </a:extLst>
          </p:cNvPr>
          <p:cNvSpPr txBox="1"/>
          <p:nvPr/>
        </p:nvSpPr>
        <p:spPr>
          <a:xfrm>
            <a:off x="1086164" y="3528238"/>
            <a:ext cx="28306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/>
              <a:t>Drugs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9FDF08EC-3233-4393-B802-2CF52C49F952}"/>
              </a:ext>
            </a:extLst>
          </p:cNvPr>
          <p:cNvSpPr/>
          <p:nvPr/>
        </p:nvSpPr>
        <p:spPr>
          <a:xfrm>
            <a:off x="4901610" y="1839658"/>
            <a:ext cx="3948635" cy="2798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Graphic 3" descr="Checkmark">
            <a:extLst>
              <a:ext uri="{FF2B5EF4-FFF2-40B4-BE49-F238E27FC236}">
                <a16:creationId xmlns:a16="http://schemas.microsoft.com/office/drawing/2014/main" id="{7914B8F4-F9E0-48D6-ACD1-E441AF27997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2473579"/>
            <a:ext cx="182880" cy="182880"/>
          </a:xfrm>
          <a:prstGeom prst="rect">
            <a:avLst/>
          </a:prstGeom>
        </p:spPr>
      </p:pic>
      <p:pic>
        <p:nvPicPr>
          <p:cNvPr id="29" name="Graphic 3" descr="Checkmark">
            <a:extLst>
              <a:ext uri="{FF2B5EF4-FFF2-40B4-BE49-F238E27FC236}">
                <a16:creationId xmlns:a16="http://schemas.microsoft.com/office/drawing/2014/main" id="{49532FB4-4BC1-40AB-89F8-FDEA6E99A0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2106340"/>
            <a:ext cx="182880" cy="182880"/>
          </a:xfrm>
          <a:prstGeom prst="rect">
            <a:avLst/>
          </a:prstGeom>
        </p:spPr>
      </p:pic>
      <p:pic>
        <p:nvPicPr>
          <p:cNvPr id="30" name="Graphic 3" descr="Checkmark">
            <a:extLst>
              <a:ext uri="{FF2B5EF4-FFF2-40B4-BE49-F238E27FC236}">
                <a16:creationId xmlns:a16="http://schemas.microsoft.com/office/drawing/2014/main" id="{732E486C-38F3-4983-8FBA-92C48D563B9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3575297"/>
            <a:ext cx="182880" cy="182880"/>
          </a:xfrm>
          <a:prstGeom prst="rect">
            <a:avLst/>
          </a:prstGeom>
        </p:spPr>
      </p:pic>
      <p:pic>
        <p:nvPicPr>
          <p:cNvPr id="31" name="Graphic 3" descr="Checkmark">
            <a:extLst>
              <a:ext uri="{FF2B5EF4-FFF2-40B4-BE49-F238E27FC236}">
                <a16:creationId xmlns:a16="http://schemas.microsoft.com/office/drawing/2014/main" id="{63FBB036-DEEC-4B95-9688-D60848BAD8B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" y="3208057"/>
            <a:ext cx="182880" cy="18288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C978D59-695E-4BE7-85A6-78321AD792CD}"/>
              </a:ext>
            </a:extLst>
          </p:cNvPr>
          <p:cNvSpPr/>
          <p:nvPr/>
        </p:nvSpPr>
        <p:spPr>
          <a:xfrm>
            <a:off x="5003833" y="1876060"/>
            <a:ext cx="3846412" cy="1077218"/>
          </a:xfrm>
          <a:prstGeom prst="rect">
            <a:avLst/>
          </a:prstGeom>
        </p:spPr>
        <p:txBody>
          <a:bodyPr wrap="square" tIns="91440" bIns="9144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200" b="1" dirty="0">
                <a:cs typeface="Arial" panose="020B0604020202020204" pitchFamily="34" charset="0"/>
              </a:rPr>
              <a:t>Sorry, not quite.</a:t>
            </a:r>
          </a:p>
          <a:p>
            <a:pPr marR="0" lvl="0">
              <a:spcBef>
                <a:spcPts val="600"/>
              </a:spcBef>
              <a:spcAft>
                <a:spcPts val="600"/>
              </a:spcAft>
            </a:pPr>
            <a:r>
              <a:rPr lang="en-US" sz="1200" dirty="0">
                <a:ea typeface="Times New Roman" panose="02020603050405020304" pitchFamily="18" charset="0"/>
                <a:cs typeface="Arial" panose="020B0604020202020204" pitchFamily="34" charset="0"/>
              </a:rPr>
              <a:t>Drugs, cosmetics, foods, food additives, pesticides, and nuclear materials are exempted from TSCA because they are regulated under separate US laws.</a:t>
            </a:r>
          </a:p>
        </p:txBody>
      </p:sp>
      <p:sp>
        <p:nvSpPr>
          <p:cNvPr id="26" name="Footer Placeholder 2">
            <a:extLst>
              <a:ext uri="{FF2B5EF4-FFF2-40B4-BE49-F238E27FC236}">
                <a16:creationId xmlns:a16="http://schemas.microsoft.com/office/drawing/2014/main" id="{971B1190-F36C-4679-89C3-E79B55628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  <p:pic>
        <p:nvPicPr>
          <p:cNvPr id="28" name="Graphic 9" descr="Close">
            <a:extLst>
              <a:ext uri="{FF2B5EF4-FFF2-40B4-BE49-F238E27FC236}">
                <a16:creationId xmlns:a16="http://schemas.microsoft.com/office/drawing/2014/main" id="{894764E2-A32D-4EA1-B31B-830A433FC66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1121" y="2838092"/>
            <a:ext cx="196364" cy="196364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EA3B8CC6-5540-4FD4-99E4-A06053479AC9}"/>
              </a:ext>
            </a:extLst>
          </p:cNvPr>
          <p:cNvSpPr>
            <a:spLocks noChangeAspect="1"/>
          </p:cNvSpPr>
          <p:nvPr/>
        </p:nvSpPr>
        <p:spPr>
          <a:xfrm>
            <a:off x="740735" y="3575297"/>
            <a:ext cx="190305" cy="1828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4667"/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582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3CBF492-60FC-465F-B05A-CE99C7D4A5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75" b="18417"/>
          <a:stretch/>
        </p:blipFill>
        <p:spPr>
          <a:xfrm>
            <a:off x="0" y="1"/>
            <a:ext cx="9144000" cy="438503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DB9DE9-B385-4D6D-9053-62C2555DA2FB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9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E84AD9-35CC-4155-B7F8-A7C05BEBA371}"/>
              </a:ext>
            </a:extLst>
          </p:cNvPr>
          <p:cNvSpPr/>
          <p:nvPr/>
        </p:nvSpPr>
        <p:spPr>
          <a:xfrm>
            <a:off x="0" y="4441609"/>
            <a:ext cx="9144000" cy="102847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7B145AA-D9B2-4DC4-9C71-5E6AAC4F1CA5}"/>
              </a:ext>
            </a:extLst>
          </p:cNvPr>
          <p:cNvSpPr/>
          <p:nvPr/>
        </p:nvSpPr>
        <p:spPr>
          <a:xfrm>
            <a:off x="7967785" y="4771895"/>
            <a:ext cx="923544" cy="3448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7AC9"/>
                </a:solidFill>
              </a:rPr>
              <a:t>EXIT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969BD6-848D-4A37-9073-3FC5FE4ADA4E}"/>
              </a:ext>
            </a:extLst>
          </p:cNvPr>
          <p:cNvCxnSpPr>
            <a:cxnSpLocks/>
          </p:cNvCxnSpPr>
          <p:nvPr/>
        </p:nvCxnSpPr>
        <p:spPr>
          <a:xfrm>
            <a:off x="1887426" y="4569795"/>
            <a:ext cx="0" cy="772100"/>
          </a:xfrm>
          <a:prstGeom prst="line">
            <a:avLst/>
          </a:prstGeom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phic 11">
            <a:extLst>
              <a:ext uri="{FF2B5EF4-FFF2-40B4-BE49-F238E27FC236}">
                <a16:creationId xmlns:a16="http://schemas.microsoft.com/office/drawing/2014/main" id="{D0952251-FD82-4DCE-96A6-ACD35ABF0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275" y="4750105"/>
            <a:ext cx="1578650" cy="411480"/>
          </a:xfrm>
          <a:prstGeom prst="rect">
            <a:avLst/>
          </a:prstGeom>
        </p:spPr>
      </p:pic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8CBB8F8B-7FA4-4236-86A0-7AF8E3D4A533}"/>
              </a:ext>
            </a:extLst>
          </p:cNvPr>
          <p:cNvSpPr txBox="1">
            <a:spLocks/>
          </p:cNvSpPr>
          <p:nvPr/>
        </p:nvSpPr>
        <p:spPr>
          <a:xfrm>
            <a:off x="1994928" y="4607936"/>
            <a:ext cx="5686857" cy="47296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Wingdings" panose="05000000000000000000" pitchFamily="2" charset="2"/>
              <a:buNone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US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spcAft>
                <a:spcPts val="4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 smtClean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spcAft>
                <a:spcPts val="600"/>
              </a:spcAft>
              <a:buClr>
                <a:srgbClr val="0575C1"/>
              </a:buClr>
              <a:buFont typeface="Arial" panose="020B0604020202020204" pitchFamily="34" charset="0"/>
              <a:buChar char="•"/>
              <a:defRPr kumimoji="0" lang="en-IN" sz="1200" b="0" i="0" u="none" strike="noStrike" kern="1200" cap="none" spc="0" normalizeH="0" baseline="0" dirty="0">
                <a:ln>
                  <a:noFill/>
                </a:ln>
                <a:solidFill>
                  <a:srgbClr val="30303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</a:rPr>
              <a:t>TSCA Section 8e: Substantial Risk Reporting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F3633F-3190-486B-952D-763B1FB94224}"/>
              </a:ext>
            </a:extLst>
          </p:cNvPr>
          <p:cNvSpPr txBox="1"/>
          <p:nvPr/>
        </p:nvSpPr>
        <p:spPr>
          <a:xfrm>
            <a:off x="2018956" y="5008326"/>
            <a:ext cx="2819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095529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umbrella, side, light&#10;&#10;Description automatically generated">
            <a:extLst>
              <a:ext uri="{FF2B5EF4-FFF2-40B4-BE49-F238E27FC236}">
                <a16:creationId xmlns:a16="http://schemas.microsoft.com/office/drawing/2014/main" id="{DDF84019-E153-4218-A4F4-F427C6D927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206" b="36206"/>
          <a:stretch/>
        </p:blipFill>
        <p:spPr>
          <a:xfrm>
            <a:off x="0" y="365479"/>
            <a:ext cx="9144001" cy="1681723"/>
          </a:xfrm>
          <a:prstGeom prst="rect">
            <a:avLst/>
          </a:prstGeom>
          <a:solidFill>
            <a:schemeClr val="accent3"/>
          </a:solidFill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9270EF-247C-49F9-BF5C-849566347374}"/>
              </a:ext>
            </a:extLst>
          </p:cNvPr>
          <p:cNvSpPr/>
          <p:nvPr/>
        </p:nvSpPr>
        <p:spPr>
          <a:xfrm>
            <a:off x="0" y="1470744"/>
            <a:ext cx="9144000" cy="36191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144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72E0B3D-029E-41E8-92E4-CDD3C581BE8E}"/>
              </a:ext>
            </a:extLst>
          </p:cNvPr>
          <p:cNvSpPr txBox="1"/>
          <p:nvPr/>
        </p:nvSpPr>
        <p:spPr>
          <a:xfrm>
            <a:off x="263783" y="648207"/>
            <a:ext cx="1236630" cy="522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98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  <a:endParaRPr lang="en-IN" sz="2798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1A073-07FE-4CC4-8B08-03E9909D571B}"/>
              </a:ext>
            </a:extLst>
          </p:cNvPr>
          <p:cNvSpPr txBox="1"/>
          <p:nvPr/>
        </p:nvSpPr>
        <p:spPr>
          <a:xfrm>
            <a:off x="1752840" y="1888776"/>
            <a:ext cx="65070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MENU: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Displays all the topics in the course. Your current topic will be highlighted in the menu.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1D986F-533C-49AA-9CDF-51F9CBA97D6D}"/>
              </a:ext>
            </a:extLst>
          </p:cNvPr>
          <p:cNvSpPr txBox="1"/>
          <p:nvPr/>
        </p:nvSpPr>
        <p:spPr>
          <a:xfrm>
            <a:off x="1752841" y="2265094"/>
            <a:ext cx="41145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HELP: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Displays the navigational features of the course.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2B44F35-5E87-4010-AF27-2F208DF71ABA}"/>
              </a:ext>
            </a:extLst>
          </p:cNvPr>
          <p:cNvSpPr txBox="1"/>
          <p:nvPr/>
        </p:nvSpPr>
        <p:spPr>
          <a:xfrm>
            <a:off x="1752601" y="4354786"/>
            <a:ext cx="335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VOLUME:</a:t>
            </a:r>
            <a:r>
              <a:rPr lang="en-I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Allows you to control the volume.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68AB18F-E455-4162-89D0-1E1F4209CED1}"/>
              </a:ext>
            </a:extLst>
          </p:cNvPr>
          <p:cNvSpPr txBox="1"/>
          <p:nvPr/>
        </p:nvSpPr>
        <p:spPr>
          <a:xfrm>
            <a:off x="1752601" y="3906742"/>
            <a:ext cx="61808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PROGRESS BAR: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Shows the progress of the current screen.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991A03-AE53-45F2-9F10-E346EBBBB45B}"/>
              </a:ext>
            </a:extLst>
          </p:cNvPr>
          <p:cNvSpPr txBox="1"/>
          <p:nvPr/>
        </p:nvSpPr>
        <p:spPr>
          <a:xfrm>
            <a:off x="1752600" y="3480867"/>
            <a:ext cx="58725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PREV/NEXT: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Allows you to navigate to the Previous/Next screens within the course.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9170E-3EBF-4B5A-8834-D125033555CC}"/>
              </a:ext>
            </a:extLst>
          </p:cNvPr>
          <p:cNvGrpSpPr/>
          <p:nvPr/>
        </p:nvGrpSpPr>
        <p:grpSpPr>
          <a:xfrm>
            <a:off x="8753018" y="586381"/>
            <a:ext cx="175082" cy="180891"/>
            <a:chOff x="12142290" y="1012664"/>
            <a:chExt cx="275361" cy="28449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6328D38-3CF3-46F7-BD89-2418890990B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2279971" y="1017233"/>
              <a:ext cx="0" cy="275361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371B192-B54B-4BAD-BD4B-F42EAF740D9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12137723" y="1154913"/>
              <a:ext cx="28449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7C27CF3-EF7A-40DA-BC28-FAB669377507}"/>
              </a:ext>
            </a:extLst>
          </p:cNvPr>
          <p:cNvSpPr txBox="1"/>
          <p:nvPr/>
        </p:nvSpPr>
        <p:spPr>
          <a:xfrm>
            <a:off x="1752841" y="2662453"/>
            <a:ext cx="488598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b="1" dirty="0">
                <a:latin typeface="Arial" panose="020B0604020202020204" pitchFamily="34" charset="0"/>
                <a:cs typeface="Arial" panose="020B0604020202020204" pitchFamily="34" charset="0"/>
              </a:rPr>
              <a:t>PLAY/PAUSE: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Allows you to Play/Pause the screen.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5870693-9A9D-4243-9F16-0BF3E21FDE97}"/>
              </a:ext>
            </a:extLst>
          </p:cNvPr>
          <p:cNvSpPr txBox="1"/>
          <p:nvPr/>
        </p:nvSpPr>
        <p:spPr>
          <a:xfrm>
            <a:off x="1752601" y="3057103"/>
            <a:ext cx="33527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Replay: 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Allows you to replay the screen.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6D5492-9F97-4666-A1A5-56D605791D07}"/>
              </a:ext>
            </a:extLst>
          </p:cNvPr>
          <p:cNvSpPr txBox="1"/>
          <p:nvPr/>
        </p:nvSpPr>
        <p:spPr>
          <a:xfrm>
            <a:off x="967596" y="1899343"/>
            <a:ext cx="675273" cy="227115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763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MENU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F506CC-88F5-4BF8-A85D-A74157B5F9AC}"/>
              </a:ext>
            </a:extLst>
          </p:cNvPr>
          <p:cNvSpPr txBox="1"/>
          <p:nvPr/>
        </p:nvSpPr>
        <p:spPr>
          <a:xfrm>
            <a:off x="963472" y="2281913"/>
            <a:ext cx="679395" cy="227115"/>
          </a:xfrm>
          <a:prstGeom prst="rect">
            <a:avLst/>
          </a:prstGeom>
          <a:solidFill>
            <a:srgbClr val="282828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sz="763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HELP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7307A4-6266-4613-B8D5-0E3934FB086B}"/>
              </a:ext>
            </a:extLst>
          </p:cNvPr>
          <p:cNvSpPr/>
          <p:nvPr/>
        </p:nvSpPr>
        <p:spPr>
          <a:xfrm>
            <a:off x="1410034" y="4352789"/>
            <a:ext cx="251829" cy="251830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017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3245E1-B20E-410F-B38A-341C400CF9BA}"/>
              </a:ext>
            </a:extLst>
          </p:cNvPr>
          <p:cNvGrpSpPr/>
          <p:nvPr/>
        </p:nvGrpSpPr>
        <p:grpSpPr>
          <a:xfrm>
            <a:off x="1469605" y="4423268"/>
            <a:ext cx="132798" cy="110875"/>
            <a:chOff x="231772" y="7998290"/>
            <a:chExt cx="192092" cy="160379"/>
          </a:xfrm>
          <a:solidFill>
            <a:srgbClr val="B4B4B4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F7C797C-8A4C-4A43-9E9E-FE845A48F986}"/>
                </a:ext>
              </a:extLst>
            </p:cNvPr>
            <p:cNvSpPr/>
            <p:nvPr/>
          </p:nvSpPr>
          <p:spPr>
            <a:xfrm>
              <a:off x="231772" y="8044399"/>
              <a:ext cx="32076" cy="68160"/>
            </a:xfrm>
            <a:custGeom>
              <a:avLst/>
              <a:gdLst>
                <a:gd name="connsiteX0" fmla="*/ 0 w 22860"/>
                <a:gd name="connsiteY0" fmla="*/ 0 h 48577"/>
                <a:gd name="connsiteX1" fmla="*/ 22860 w 22860"/>
                <a:gd name="connsiteY1" fmla="*/ 0 h 48577"/>
                <a:gd name="connsiteX2" fmla="*/ 22860 w 22860"/>
                <a:gd name="connsiteY2" fmla="*/ 48578 h 48577"/>
                <a:gd name="connsiteX3" fmla="*/ 0 w 22860"/>
                <a:gd name="connsiteY3" fmla="*/ 48578 h 4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60" h="48577">
                  <a:moveTo>
                    <a:pt x="0" y="0"/>
                  </a:moveTo>
                  <a:lnTo>
                    <a:pt x="22860" y="0"/>
                  </a:lnTo>
                  <a:lnTo>
                    <a:pt x="22860" y="48578"/>
                  </a:lnTo>
                  <a:lnTo>
                    <a:pt x="0" y="4857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39AE08-9E64-4C2C-93F8-D5CD39D8F6F8}"/>
                </a:ext>
              </a:extLst>
            </p:cNvPr>
            <p:cNvSpPr/>
            <p:nvPr/>
          </p:nvSpPr>
          <p:spPr>
            <a:xfrm>
              <a:off x="275876" y="8000963"/>
              <a:ext cx="54796" cy="155032"/>
            </a:xfrm>
            <a:custGeom>
              <a:avLst/>
              <a:gdLst>
                <a:gd name="connsiteX0" fmla="*/ 0 w 39052"/>
                <a:gd name="connsiteY0" fmla="*/ 31432 h 110489"/>
                <a:gd name="connsiteX1" fmla="*/ 39053 w 39052"/>
                <a:gd name="connsiteY1" fmla="*/ 0 h 110489"/>
                <a:gd name="connsiteX2" fmla="*/ 39053 w 39052"/>
                <a:gd name="connsiteY2" fmla="*/ 110490 h 110489"/>
                <a:gd name="connsiteX3" fmla="*/ 0 w 39052"/>
                <a:gd name="connsiteY3" fmla="*/ 78105 h 11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052" h="110489">
                  <a:moveTo>
                    <a:pt x="0" y="31432"/>
                  </a:moveTo>
                  <a:lnTo>
                    <a:pt x="39053" y="0"/>
                  </a:lnTo>
                  <a:lnTo>
                    <a:pt x="39053" y="110490"/>
                  </a:lnTo>
                  <a:lnTo>
                    <a:pt x="0" y="781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21F039A-E690-42FC-BE7A-BE354B1280DC}"/>
                </a:ext>
              </a:extLst>
            </p:cNvPr>
            <p:cNvSpPr/>
            <p:nvPr/>
          </p:nvSpPr>
          <p:spPr>
            <a:xfrm>
              <a:off x="343674" y="7998290"/>
              <a:ext cx="80190" cy="160379"/>
            </a:xfrm>
            <a:custGeom>
              <a:avLst/>
              <a:gdLst>
                <a:gd name="connsiteX0" fmla="*/ 0 w 57150"/>
                <a:gd name="connsiteY0" fmla="*/ 114300 h 114300"/>
                <a:gd name="connsiteX1" fmla="*/ 0 w 57150"/>
                <a:gd name="connsiteY1" fmla="*/ 101918 h 114300"/>
                <a:gd name="connsiteX2" fmla="*/ 44768 w 57150"/>
                <a:gd name="connsiteY2" fmla="*/ 57150 h 114300"/>
                <a:gd name="connsiteX3" fmla="*/ 0 w 57150"/>
                <a:gd name="connsiteY3" fmla="*/ 12383 h 114300"/>
                <a:gd name="connsiteX4" fmla="*/ 0 w 57150"/>
                <a:gd name="connsiteY4" fmla="*/ 0 h 114300"/>
                <a:gd name="connsiteX5" fmla="*/ 57150 w 57150"/>
                <a:gd name="connsiteY5" fmla="*/ 57150 h 114300"/>
                <a:gd name="connsiteX6" fmla="*/ 0 w 57150"/>
                <a:gd name="connsiteY6" fmla="*/ 11430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150" h="114300">
                  <a:moveTo>
                    <a:pt x="0" y="114300"/>
                  </a:moveTo>
                  <a:lnTo>
                    <a:pt x="0" y="101918"/>
                  </a:lnTo>
                  <a:cubicBezTo>
                    <a:pt x="24765" y="101918"/>
                    <a:pt x="44768" y="81915"/>
                    <a:pt x="44768" y="57150"/>
                  </a:cubicBezTo>
                  <a:cubicBezTo>
                    <a:pt x="44768" y="32385"/>
                    <a:pt x="24765" y="12383"/>
                    <a:pt x="0" y="12383"/>
                  </a:cubicBezTo>
                  <a:lnTo>
                    <a:pt x="0" y="0"/>
                  </a:lnTo>
                  <a:cubicBezTo>
                    <a:pt x="31433" y="0"/>
                    <a:pt x="57150" y="25718"/>
                    <a:pt x="57150" y="57150"/>
                  </a:cubicBezTo>
                  <a:cubicBezTo>
                    <a:pt x="57150" y="88583"/>
                    <a:pt x="31433" y="114300"/>
                    <a:pt x="0" y="11430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E86104C-6A68-4FCD-BE1A-DD303528947E}"/>
                </a:ext>
              </a:extLst>
            </p:cNvPr>
            <p:cNvSpPr/>
            <p:nvPr/>
          </p:nvSpPr>
          <p:spPr>
            <a:xfrm>
              <a:off x="343674" y="8027185"/>
              <a:ext cx="51292" cy="102588"/>
            </a:xfrm>
            <a:custGeom>
              <a:avLst/>
              <a:gdLst>
                <a:gd name="connsiteX0" fmla="*/ 0 w 30479"/>
                <a:gd name="connsiteY0" fmla="*/ 60960 h 60960"/>
                <a:gd name="connsiteX1" fmla="*/ 0 w 30479"/>
                <a:gd name="connsiteY1" fmla="*/ 51435 h 60960"/>
                <a:gd name="connsiteX2" fmla="*/ 20955 w 30479"/>
                <a:gd name="connsiteY2" fmla="*/ 30480 h 60960"/>
                <a:gd name="connsiteX3" fmla="*/ 0 w 30479"/>
                <a:gd name="connsiteY3" fmla="*/ 9525 h 60960"/>
                <a:gd name="connsiteX4" fmla="*/ 0 w 30479"/>
                <a:gd name="connsiteY4" fmla="*/ 0 h 60960"/>
                <a:gd name="connsiteX5" fmla="*/ 30480 w 30479"/>
                <a:gd name="connsiteY5" fmla="*/ 30480 h 60960"/>
                <a:gd name="connsiteX6" fmla="*/ 0 w 30479"/>
                <a:gd name="connsiteY6" fmla="*/ 60960 h 60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479" h="60960">
                  <a:moveTo>
                    <a:pt x="0" y="60960"/>
                  </a:moveTo>
                  <a:lnTo>
                    <a:pt x="0" y="51435"/>
                  </a:lnTo>
                  <a:cubicBezTo>
                    <a:pt x="11430" y="51435"/>
                    <a:pt x="20955" y="41910"/>
                    <a:pt x="20955" y="30480"/>
                  </a:cubicBezTo>
                  <a:cubicBezTo>
                    <a:pt x="20955" y="19050"/>
                    <a:pt x="11430" y="9525"/>
                    <a:pt x="0" y="9525"/>
                  </a:cubicBezTo>
                  <a:lnTo>
                    <a:pt x="0" y="0"/>
                  </a:lnTo>
                  <a:cubicBezTo>
                    <a:pt x="17145" y="0"/>
                    <a:pt x="30480" y="13335"/>
                    <a:pt x="30480" y="30480"/>
                  </a:cubicBezTo>
                  <a:cubicBezTo>
                    <a:pt x="30480" y="47625"/>
                    <a:pt x="17145" y="60960"/>
                    <a:pt x="0" y="609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50E03A2D-D354-4CBA-BC75-886E73C24DB8}"/>
              </a:ext>
            </a:extLst>
          </p:cNvPr>
          <p:cNvGrpSpPr/>
          <p:nvPr/>
        </p:nvGrpSpPr>
        <p:grpSpPr>
          <a:xfrm>
            <a:off x="1410034" y="3920875"/>
            <a:ext cx="251829" cy="251829"/>
            <a:chOff x="2209156" y="5264745"/>
            <a:chExt cx="365760" cy="36576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96261931-033F-48CB-8C94-ED4B04605E4F}"/>
                </a:ext>
              </a:extLst>
            </p:cNvPr>
            <p:cNvSpPr/>
            <p:nvPr/>
          </p:nvSpPr>
          <p:spPr>
            <a:xfrm>
              <a:off x="2209156" y="5264745"/>
              <a:ext cx="365760" cy="365760"/>
            </a:xfrm>
            <a:prstGeom prst="ellipse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01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7882360-F164-4CBD-B18C-DFE502DE8D6A}"/>
                </a:ext>
              </a:extLst>
            </p:cNvPr>
            <p:cNvGrpSpPr/>
            <p:nvPr/>
          </p:nvGrpSpPr>
          <p:grpSpPr>
            <a:xfrm>
              <a:off x="2262892" y="5412945"/>
              <a:ext cx="258289" cy="85259"/>
              <a:chOff x="7136559" y="3095753"/>
              <a:chExt cx="258289" cy="85259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E4A3BA6-01CD-4E62-948B-28CC260E8A3E}"/>
                  </a:ext>
                </a:extLst>
              </p:cNvPr>
              <p:cNvSpPr/>
              <p:nvPr/>
            </p:nvSpPr>
            <p:spPr>
              <a:xfrm>
                <a:off x="7136559" y="3125856"/>
                <a:ext cx="258289" cy="25053"/>
              </a:xfrm>
              <a:prstGeom prst="rect">
                <a:avLst/>
              </a:prstGeom>
              <a:solidFill>
                <a:srgbClr val="3C3C3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44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28957A9-A133-4D35-825B-18BAD35D6BD5}"/>
                  </a:ext>
                </a:extLst>
              </p:cNvPr>
              <p:cNvSpPr/>
              <p:nvPr/>
            </p:nvSpPr>
            <p:spPr>
              <a:xfrm>
                <a:off x="7259573" y="3124339"/>
                <a:ext cx="135275" cy="25053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44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4D4A5CA4-D9F8-4ED0-BD60-D02E074F04C7}"/>
                  </a:ext>
                </a:extLst>
              </p:cNvPr>
              <p:cNvSpPr/>
              <p:nvPr/>
            </p:nvSpPr>
            <p:spPr>
              <a:xfrm>
                <a:off x="7311269" y="3095753"/>
                <a:ext cx="83579" cy="8525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44"/>
              </a:p>
            </p:txBody>
          </p:sp>
        </p:grpSp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B25A2309-8593-44C0-BACD-7296FC6344B7}"/>
              </a:ext>
            </a:extLst>
          </p:cNvPr>
          <p:cNvSpPr/>
          <p:nvPr/>
        </p:nvSpPr>
        <p:spPr>
          <a:xfrm>
            <a:off x="1420726" y="3494660"/>
            <a:ext cx="251829" cy="251829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017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6BBE3E5-7C2A-42F4-8D2E-1F310D8B1989}"/>
              </a:ext>
            </a:extLst>
          </p:cNvPr>
          <p:cNvGrpSpPr/>
          <p:nvPr/>
        </p:nvGrpSpPr>
        <p:grpSpPr>
          <a:xfrm>
            <a:off x="1453088" y="3569243"/>
            <a:ext cx="187106" cy="102665"/>
            <a:chOff x="7086633" y="4493999"/>
            <a:chExt cx="271755" cy="149111"/>
          </a:xfrm>
        </p:grpSpPr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EA56EA3-5E2A-4E0D-B94D-1D05FC341BC7}"/>
                </a:ext>
              </a:extLst>
            </p:cNvPr>
            <p:cNvSpPr/>
            <p:nvPr/>
          </p:nvSpPr>
          <p:spPr>
            <a:xfrm>
              <a:off x="7086633" y="4493999"/>
              <a:ext cx="90159" cy="149111"/>
            </a:xfrm>
            <a:custGeom>
              <a:avLst/>
              <a:gdLst>
                <a:gd name="connsiteX0" fmla="*/ 59055 w 74294"/>
                <a:gd name="connsiteY0" fmla="*/ 122873 h 122872"/>
                <a:gd name="connsiteX1" fmla="*/ 0 w 74294"/>
                <a:gd name="connsiteY1" fmla="*/ 62865 h 122872"/>
                <a:gd name="connsiteX2" fmla="*/ 60960 w 74294"/>
                <a:gd name="connsiteY2" fmla="*/ 0 h 122872"/>
                <a:gd name="connsiteX3" fmla="*/ 74295 w 74294"/>
                <a:gd name="connsiteY3" fmla="*/ 13335 h 122872"/>
                <a:gd name="connsiteX4" fmla="*/ 26670 w 74294"/>
                <a:gd name="connsiteY4" fmla="*/ 62865 h 122872"/>
                <a:gd name="connsiteX5" fmla="*/ 73343 w 74294"/>
                <a:gd name="connsiteY5" fmla="*/ 109538 h 12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4" h="122872">
                  <a:moveTo>
                    <a:pt x="59055" y="122873"/>
                  </a:moveTo>
                  <a:lnTo>
                    <a:pt x="0" y="62865"/>
                  </a:lnTo>
                  <a:lnTo>
                    <a:pt x="60960" y="0"/>
                  </a:lnTo>
                  <a:lnTo>
                    <a:pt x="74295" y="13335"/>
                  </a:lnTo>
                  <a:lnTo>
                    <a:pt x="26670" y="62865"/>
                  </a:lnTo>
                  <a:lnTo>
                    <a:pt x="73343" y="109538"/>
                  </a:lnTo>
                  <a:close/>
                </a:path>
              </a:pathLst>
            </a:custGeom>
            <a:solidFill>
              <a:srgbClr val="B4B4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F2F315E-58BB-43A2-BD0E-E7C0E97C8794}"/>
                </a:ext>
              </a:extLst>
            </p:cNvPr>
            <p:cNvSpPr/>
            <p:nvPr userDrawn="1"/>
          </p:nvSpPr>
          <p:spPr>
            <a:xfrm flipH="1">
              <a:off x="7268229" y="4493999"/>
              <a:ext cx="90159" cy="149111"/>
            </a:xfrm>
            <a:custGeom>
              <a:avLst/>
              <a:gdLst>
                <a:gd name="connsiteX0" fmla="*/ 59055 w 74294"/>
                <a:gd name="connsiteY0" fmla="*/ 122873 h 122872"/>
                <a:gd name="connsiteX1" fmla="*/ 0 w 74294"/>
                <a:gd name="connsiteY1" fmla="*/ 62865 h 122872"/>
                <a:gd name="connsiteX2" fmla="*/ 60960 w 74294"/>
                <a:gd name="connsiteY2" fmla="*/ 0 h 122872"/>
                <a:gd name="connsiteX3" fmla="*/ 74295 w 74294"/>
                <a:gd name="connsiteY3" fmla="*/ 13335 h 122872"/>
                <a:gd name="connsiteX4" fmla="*/ 26670 w 74294"/>
                <a:gd name="connsiteY4" fmla="*/ 62865 h 122872"/>
                <a:gd name="connsiteX5" fmla="*/ 73343 w 74294"/>
                <a:gd name="connsiteY5" fmla="*/ 109538 h 122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94" h="122872">
                  <a:moveTo>
                    <a:pt x="59055" y="122873"/>
                  </a:moveTo>
                  <a:lnTo>
                    <a:pt x="0" y="62865"/>
                  </a:lnTo>
                  <a:lnTo>
                    <a:pt x="60960" y="0"/>
                  </a:lnTo>
                  <a:lnTo>
                    <a:pt x="74295" y="13335"/>
                  </a:lnTo>
                  <a:lnTo>
                    <a:pt x="26670" y="62865"/>
                  </a:lnTo>
                  <a:lnTo>
                    <a:pt x="73343" y="109538"/>
                  </a:lnTo>
                  <a:close/>
                </a:path>
              </a:pathLst>
            </a:custGeom>
            <a:solidFill>
              <a:srgbClr val="B4B4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A5215B-4465-40AF-9D3F-0F3F1B4C8503}"/>
              </a:ext>
            </a:extLst>
          </p:cNvPr>
          <p:cNvGrpSpPr/>
          <p:nvPr/>
        </p:nvGrpSpPr>
        <p:grpSpPr>
          <a:xfrm>
            <a:off x="1415772" y="2674857"/>
            <a:ext cx="227096" cy="227096"/>
            <a:chOff x="1980422" y="3251801"/>
            <a:chExt cx="329837" cy="32983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F59DF8D-CBB3-4FD9-9B0D-3296A266C83B}"/>
                </a:ext>
              </a:extLst>
            </p:cNvPr>
            <p:cNvSpPr/>
            <p:nvPr/>
          </p:nvSpPr>
          <p:spPr>
            <a:xfrm>
              <a:off x="1980422" y="3251801"/>
              <a:ext cx="329837" cy="329837"/>
            </a:xfrm>
            <a:prstGeom prst="rect">
              <a:avLst/>
            </a:prstGeom>
            <a:solidFill>
              <a:srgbClr val="28282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IN" sz="1017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FF4CE5B-2271-4656-96AD-7A0347EB7B8F}"/>
                </a:ext>
              </a:extLst>
            </p:cNvPr>
            <p:cNvSpPr/>
            <p:nvPr/>
          </p:nvSpPr>
          <p:spPr>
            <a:xfrm>
              <a:off x="2078405" y="3341238"/>
              <a:ext cx="133871" cy="150962"/>
            </a:xfrm>
            <a:custGeom>
              <a:avLst/>
              <a:gdLst>
                <a:gd name="connsiteX0" fmla="*/ 0 w 89534"/>
                <a:gd name="connsiteY0" fmla="*/ 0 h 100964"/>
                <a:gd name="connsiteX1" fmla="*/ 0 w 89534"/>
                <a:gd name="connsiteY1" fmla="*/ 100965 h 100964"/>
                <a:gd name="connsiteX2" fmla="*/ 89535 w 89534"/>
                <a:gd name="connsiteY2" fmla="*/ 50483 h 100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534" h="100964">
                  <a:moveTo>
                    <a:pt x="0" y="0"/>
                  </a:moveTo>
                  <a:lnTo>
                    <a:pt x="0" y="100965"/>
                  </a:lnTo>
                  <a:lnTo>
                    <a:pt x="89535" y="50483"/>
                  </a:lnTo>
                  <a:close/>
                </a:path>
              </a:pathLst>
            </a:custGeom>
            <a:solidFill>
              <a:srgbClr val="B4B4B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/>
            </a:p>
          </p:txBody>
        </p:sp>
      </p:grpSp>
      <p:sp>
        <p:nvSpPr>
          <p:cNvPr id="60" name="Oval 59">
            <a:extLst>
              <a:ext uri="{FF2B5EF4-FFF2-40B4-BE49-F238E27FC236}">
                <a16:creationId xmlns:a16="http://schemas.microsoft.com/office/drawing/2014/main" id="{795D2CF8-B90E-41BC-BD7A-61178FC59A25}"/>
              </a:ext>
            </a:extLst>
          </p:cNvPr>
          <p:cNvSpPr/>
          <p:nvPr/>
        </p:nvSpPr>
        <p:spPr>
          <a:xfrm>
            <a:off x="1410034" y="3068449"/>
            <a:ext cx="251829" cy="251829"/>
          </a:xfrm>
          <a:prstGeom prst="ellipse">
            <a:avLst/>
          </a:prstGeom>
          <a:solidFill>
            <a:srgbClr val="2828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IN" sz="1017" b="1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80EED833-512D-4C9B-A077-4730BCB3A418}"/>
              </a:ext>
            </a:extLst>
          </p:cNvPr>
          <p:cNvGrpSpPr/>
          <p:nvPr/>
        </p:nvGrpSpPr>
        <p:grpSpPr>
          <a:xfrm>
            <a:off x="1484905" y="3123012"/>
            <a:ext cx="102089" cy="128521"/>
            <a:chOff x="9157651" y="8934006"/>
            <a:chExt cx="106680" cy="134302"/>
          </a:xfrm>
          <a:solidFill>
            <a:srgbClr val="B4B4B4"/>
          </a:solidFill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CF29881-E13C-4046-82FA-CE21BAFB3022}"/>
                </a:ext>
              </a:extLst>
            </p:cNvPr>
            <p:cNvSpPr/>
            <p:nvPr/>
          </p:nvSpPr>
          <p:spPr>
            <a:xfrm>
              <a:off x="9157651" y="8961628"/>
              <a:ext cx="106680" cy="106680"/>
            </a:xfrm>
            <a:custGeom>
              <a:avLst/>
              <a:gdLst>
                <a:gd name="connsiteX0" fmla="*/ 53340 w 106680"/>
                <a:gd name="connsiteY0" fmla="*/ 106680 h 106680"/>
                <a:gd name="connsiteX1" fmla="*/ 0 w 106680"/>
                <a:gd name="connsiteY1" fmla="*/ 53340 h 106680"/>
                <a:gd name="connsiteX2" fmla="*/ 53340 w 106680"/>
                <a:gd name="connsiteY2" fmla="*/ 0 h 106680"/>
                <a:gd name="connsiteX3" fmla="*/ 53340 w 106680"/>
                <a:gd name="connsiteY3" fmla="*/ 13335 h 106680"/>
                <a:gd name="connsiteX4" fmla="*/ 13335 w 106680"/>
                <a:gd name="connsiteY4" fmla="*/ 53340 h 106680"/>
                <a:gd name="connsiteX5" fmla="*/ 53340 w 106680"/>
                <a:gd name="connsiteY5" fmla="*/ 93345 h 106680"/>
                <a:gd name="connsiteX6" fmla="*/ 93345 w 106680"/>
                <a:gd name="connsiteY6" fmla="*/ 53340 h 106680"/>
                <a:gd name="connsiteX7" fmla="*/ 106680 w 106680"/>
                <a:gd name="connsiteY7" fmla="*/ 53340 h 106680"/>
                <a:gd name="connsiteX8" fmla="*/ 53340 w 106680"/>
                <a:gd name="connsiteY8" fmla="*/ 106680 h 106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680" h="106680">
                  <a:moveTo>
                    <a:pt x="53340" y="106680"/>
                  </a:moveTo>
                  <a:cubicBezTo>
                    <a:pt x="23813" y="106680"/>
                    <a:pt x="0" y="82868"/>
                    <a:pt x="0" y="53340"/>
                  </a:cubicBezTo>
                  <a:cubicBezTo>
                    <a:pt x="0" y="23813"/>
                    <a:pt x="23813" y="0"/>
                    <a:pt x="53340" y="0"/>
                  </a:cubicBezTo>
                  <a:lnTo>
                    <a:pt x="53340" y="13335"/>
                  </a:lnTo>
                  <a:cubicBezTo>
                    <a:pt x="31433" y="13335"/>
                    <a:pt x="13335" y="31432"/>
                    <a:pt x="13335" y="53340"/>
                  </a:cubicBezTo>
                  <a:cubicBezTo>
                    <a:pt x="13335" y="75248"/>
                    <a:pt x="31433" y="93345"/>
                    <a:pt x="53340" y="93345"/>
                  </a:cubicBezTo>
                  <a:cubicBezTo>
                    <a:pt x="75248" y="93345"/>
                    <a:pt x="93345" y="75248"/>
                    <a:pt x="93345" y="53340"/>
                  </a:cubicBezTo>
                  <a:lnTo>
                    <a:pt x="106680" y="53340"/>
                  </a:lnTo>
                  <a:cubicBezTo>
                    <a:pt x="106680" y="82868"/>
                    <a:pt x="82868" y="106680"/>
                    <a:pt x="53340" y="1066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F7CA095F-3B97-4EF3-BD34-474E7687FEC4}"/>
                </a:ext>
              </a:extLst>
            </p:cNvPr>
            <p:cNvSpPr/>
            <p:nvPr/>
          </p:nvSpPr>
          <p:spPr>
            <a:xfrm>
              <a:off x="9204324" y="8934006"/>
              <a:ext cx="49530" cy="66675"/>
            </a:xfrm>
            <a:custGeom>
              <a:avLst/>
              <a:gdLst>
                <a:gd name="connsiteX0" fmla="*/ 0 w 49530"/>
                <a:gd name="connsiteY0" fmla="*/ 0 h 66675"/>
                <a:gd name="connsiteX1" fmla="*/ 0 w 49530"/>
                <a:gd name="connsiteY1" fmla="*/ 66675 h 66675"/>
                <a:gd name="connsiteX2" fmla="*/ 49530 w 49530"/>
                <a:gd name="connsiteY2" fmla="*/ 33338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530" h="66675">
                  <a:moveTo>
                    <a:pt x="0" y="0"/>
                  </a:moveTo>
                  <a:lnTo>
                    <a:pt x="0" y="66675"/>
                  </a:lnTo>
                  <a:lnTo>
                    <a:pt x="49530" y="3333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 sz="1144" dirty="0"/>
            </a:p>
          </p:txBody>
        </p:sp>
      </p:grpSp>
    </p:spTree>
    <p:extLst>
      <p:ext uri="{BB962C8B-B14F-4D97-AF65-F5344CB8AC3E}">
        <p14:creationId xmlns:p14="http://schemas.microsoft.com/office/powerpoint/2010/main" val="4067707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40004584-1235-4E15-93EE-ECDAC2D2F8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462495-8C66-4FE0-A5C4-9C9C726144EA}"/>
              </a:ext>
            </a:extLst>
          </p:cNvPr>
          <p:cNvSpPr/>
          <p:nvPr/>
        </p:nvSpPr>
        <p:spPr>
          <a:xfrm>
            <a:off x="9296400" y="0"/>
            <a:ext cx="1219200" cy="45243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Slide 3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65CDD4E-1285-4767-8B2E-5903813068C8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6CD349-DAA6-458C-A379-F5903C7CF758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3352DA-4CF3-48E5-9984-8894C456E361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7B2F908-0815-43A3-87A1-D14DBA9D4C5E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1A39775-31B1-4F04-9D98-E8752F857E72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0F2A706-50B9-4F05-AA3D-61B5D9CC3457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45B0902-A0AE-4A59-8639-553B2880595D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82AE20C-8E88-4F03-9C97-2F5F12955EF9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621FE69-56E6-4DB7-9F25-47E237035FFF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1.png">
            <a:extLst>
              <a:ext uri="{FF2B5EF4-FFF2-40B4-BE49-F238E27FC236}">
                <a16:creationId xmlns:a16="http://schemas.microsoft.com/office/drawing/2014/main" id="{CA636B84-166A-4FCF-B626-BC4729E957D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7" name="Graphic 6" descr="Gavel with solid fill">
            <a:extLst>
              <a:ext uri="{FF2B5EF4-FFF2-40B4-BE49-F238E27FC236}">
                <a16:creationId xmlns:a16="http://schemas.microsoft.com/office/drawing/2014/main" id="{41082F19-38C1-4495-B893-94866FA511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1028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C62CBB91-71C1-4790-8ACE-391EF036FF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phic 4" descr="Chat with solid fill">
            <a:extLst>
              <a:ext uri="{FF2B5EF4-FFF2-40B4-BE49-F238E27FC236}">
                <a16:creationId xmlns:a16="http://schemas.microsoft.com/office/drawing/2014/main" id="{80636793-BD54-4594-B979-3C0E292106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CA7C224-79FB-44D6-9992-8FEB92AA2EB8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BEA35E-39FD-419F-9720-7D1F004C9EB6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CA9B7A-34B7-42C9-9C73-699901FE2F36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93CB67D-A8D1-4227-BF7E-411F53EF8B66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Graphic 14" descr="Document with solid fill">
              <a:extLst>
                <a:ext uri="{FF2B5EF4-FFF2-40B4-BE49-F238E27FC236}">
                  <a16:creationId xmlns:a16="http://schemas.microsoft.com/office/drawing/2014/main" id="{90BD250C-73D2-4C16-890C-A431852A073F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Graphic 14" descr="Document with solid fill">
              <a:extLst>
                <a:ext uri="{FF2B5EF4-FFF2-40B4-BE49-F238E27FC236}">
                  <a16:creationId xmlns:a16="http://schemas.microsoft.com/office/drawing/2014/main" id="{90BD250C-73D2-4C16-890C-A431852A073F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Graphic 14" descr="Document with solid fill">
              <a:extLst>
                <a:ext uri="{FF2B5EF4-FFF2-40B4-BE49-F238E27FC236}">
                  <a16:creationId xmlns:a16="http://schemas.microsoft.com/office/drawing/2014/main" id="{90BD250C-73D2-4C16-890C-A431852A073F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4" descr="Document with solid fill">
              <a:extLst>
                <a:ext uri="{FF2B5EF4-FFF2-40B4-BE49-F238E27FC236}">
                  <a16:creationId xmlns:a16="http://schemas.microsoft.com/office/drawing/2014/main" id="{90BD250C-73D2-4C16-890C-A431852A073F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Graphic 14" descr="Document with solid fill">
              <a:extLst>
                <a:ext uri="{FF2B5EF4-FFF2-40B4-BE49-F238E27FC236}">
                  <a16:creationId xmlns:a16="http://schemas.microsoft.com/office/drawing/2014/main" id="{90BD250C-73D2-4C16-890C-A431852A073F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4085B64-68E7-42BA-9A25-92DD5198883A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625580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9AF7226D-DEFB-46A4-A314-DB7919BE8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DBA94F9-9B75-46BB-855A-9A67C8E27EEE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523495-EF97-4645-8B99-85280F8529BA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EBDEA2-4BE2-4E25-80CB-CDD96C356017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BBE3C2E-368F-422E-B610-B521C6D438C5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165AFA2-3939-4BD2-8BE6-741F6D77DF0C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93A4E0-63C2-4C46-8FB4-CFD2A3F65C1F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FAB7173-493C-4780-8EAD-468279B862EA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BA74912-EAB9-41BC-926A-33D4468DDBA1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34F651E-A9D9-4E60-A537-1ADB9BC4F511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rgbClr val="007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Picture 37" descr="1.png">
            <a:extLst>
              <a:ext uri="{FF2B5EF4-FFF2-40B4-BE49-F238E27FC236}">
                <a16:creationId xmlns:a16="http://schemas.microsoft.com/office/drawing/2014/main" id="{F25A4D66-5AB3-408A-BC4D-9C90DC5BEFC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39" name="Graphic 38" descr="Gavel with solid fill">
            <a:extLst>
              <a:ext uri="{FF2B5EF4-FFF2-40B4-BE49-F238E27FC236}">
                <a16:creationId xmlns:a16="http://schemas.microsoft.com/office/drawing/2014/main" id="{F0A6B10E-DA26-4B36-8B5C-D2C6AD6B98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40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B85BC0D9-55F4-4C5D-9346-AD09B14C4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Graphic 40" descr="Chat with solid fill">
            <a:extLst>
              <a:ext uri="{FF2B5EF4-FFF2-40B4-BE49-F238E27FC236}">
                <a16:creationId xmlns:a16="http://schemas.microsoft.com/office/drawing/2014/main" id="{488880AB-C18D-48C7-A6E9-3106BC6C20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246B03F-8996-4B0F-ADF3-87224789479B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2D96F2-9787-4DE2-9098-680F8E872B33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4766B4-94C1-43C6-A170-9C7CD57D45B8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9789A9-8BF7-455B-BD13-529E1C0104DC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Graphic 14" descr="Document with solid fill">
              <a:extLst>
                <a:ext uri="{FF2B5EF4-FFF2-40B4-BE49-F238E27FC236}">
                  <a16:creationId xmlns:a16="http://schemas.microsoft.com/office/drawing/2014/main" id="{DB7086DF-E8A9-4D07-A41B-A320B3F0032A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Graphic 14" descr="Document with solid fill">
              <a:extLst>
                <a:ext uri="{FF2B5EF4-FFF2-40B4-BE49-F238E27FC236}">
                  <a16:creationId xmlns:a16="http://schemas.microsoft.com/office/drawing/2014/main" id="{B0DCCE16-24FF-40C1-9A0D-6F9C2BD614D8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4" descr="Document with solid fill">
              <a:extLst>
                <a:ext uri="{FF2B5EF4-FFF2-40B4-BE49-F238E27FC236}">
                  <a16:creationId xmlns:a16="http://schemas.microsoft.com/office/drawing/2014/main" id="{6A388437-7719-4D91-B0D2-EF521FE89D2D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4" descr="Document with solid fill">
              <a:extLst>
                <a:ext uri="{FF2B5EF4-FFF2-40B4-BE49-F238E27FC236}">
                  <a16:creationId xmlns:a16="http://schemas.microsoft.com/office/drawing/2014/main" id="{7D974617-BB53-4AC1-9FB7-430FAAB0ED9D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Graphic 14" descr="Document with solid fill">
              <a:extLst>
                <a:ext uri="{FF2B5EF4-FFF2-40B4-BE49-F238E27FC236}">
                  <a16:creationId xmlns:a16="http://schemas.microsoft.com/office/drawing/2014/main" id="{0C7CA214-4F31-42FD-89C3-2345FDE4B026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92BECB6C-B3B0-42E3-BEFB-FB21A9A48918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2590224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33EDFEA1-B1D0-4C12-8F77-6EB14B6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B24B92-A1D5-40B0-B52D-BB9DFB4B9977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2F734D-73E7-4CF2-BCC5-B67A9296ECBA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96C6CE-83F1-404B-AC80-4721825405D9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5A1239-A67C-4879-BB2D-6E719BB470DE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F78E4DE-AEF8-40A7-ADE1-01411553B04C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12C97A8-F711-4CDC-BF75-5DED9C2DB655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FA8CC7-D384-443B-90D0-F3176A9F58C4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3FA6E4-224F-49E9-97A2-FEA919F64BB9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0CCE413-6316-419F-94C1-7F447683430D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1.png">
            <a:extLst>
              <a:ext uri="{FF2B5EF4-FFF2-40B4-BE49-F238E27FC236}">
                <a16:creationId xmlns:a16="http://schemas.microsoft.com/office/drawing/2014/main" id="{2CA611B2-8181-40C6-A961-16D6787B989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38" name="Graphic 37" descr="Gavel with solid fill">
            <a:extLst>
              <a:ext uri="{FF2B5EF4-FFF2-40B4-BE49-F238E27FC236}">
                <a16:creationId xmlns:a16="http://schemas.microsoft.com/office/drawing/2014/main" id="{8E26B637-A702-437A-973D-7F71E80954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39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5AEC3A8C-37ED-4030-B687-3E4A7E7A0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Chat with solid fill">
            <a:extLst>
              <a:ext uri="{FF2B5EF4-FFF2-40B4-BE49-F238E27FC236}">
                <a16:creationId xmlns:a16="http://schemas.microsoft.com/office/drawing/2014/main" id="{4F57B036-5C91-4A58-8886-6567AF6D10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3FE22FB-3DDE-44E6-A679-1CD518EC67FA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BC38B18-C6A6-4E9B-A061-B17C4F3DC783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8FB50F8-D5F5-4903-BE2F-4C7416E900EF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0E84870-5168-42AC-9D5D-3CD7D7F57866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Graphic 14" descr="Document with solid fill">
              <a:extLst>
                <a:ext uri="{FF2B5EF4-FFF2-40B4-BE49-F238E27FC236}">
                  <a16:creationId xmlns:a16="http://schemas.microsoft.com/office/drawing/2014/main" id="{7A92C082-EDC4-4043-A75D-060A9731D913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14" descr="Document with solid fill">
              <a:extLst>
                <a:ext uri="{FF2B5EF4-FFF2-40B4-BE49-F238E27FC236}">
                  <a16:creationId xmlns:a16="http://schemas.microsoft.com/office/drawing/2014/main" id="{CE8958FF-B189-4EF1-B0DC-4FBBA769701D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Graphic 14" descr="Document with solid fill">
              <a:extLst>
                <a:ext uri="{FF2B5EF4-FFF2-40B4-BE49-F238E27FC236}">
                  <a16:creationId xmlns:a16="http://schemas.microsoft.com/office/drawing/2014/main" id="{AD6AB55E-4379-46B0-AFAE-AEAFDF09AEB6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Graphic 14" descr="Document with solid fill">
              <a:extLst>
                <a:ext uri="{FF2B5EF4-FFF2-40B4-BE49-F238E27FC236}">
                  <a16:creationId xmlns:a16="http://schemas.microsoft.com/office/drawing/2014/main" id="{1CE9637C-9A20-4633-A2A9-535660287D80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Graphic 14" descr="Document with solid fill">
              <a:extLst>
                <a:ext uri="{FF2B5EF4-FFF2-40B4-BE49-F238E27FC236}">
                  <a16:creationId xmlns:a16="http://schemas.microsoft.com/office/drawing/2014/main" id="{FD9CDC4A-A14D-48DC-BF11-0339B30E7A5D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FD81385-B293-4BF6-A455-B9FFE86F4B23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3781206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1FC6C469-653E-40C7-BFC0-81963FCD1C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316DEC2-BE61-47A8-B2DA-6F4568993251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9587223-E0A8-4023-ACD5-348C77E70D11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EF74A30-7108-40CB-9A5B-467FED045D34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A53CC69-753B-4B67-8DA7-D532657EE041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596AA0D-5D9B-4977-96A4-EFE261EDB24E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0693624-1D12-4A7F-AAE5-B5BD0BE8CD81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EF4C370-61F1-4CCF-AB7B-2A3B9FF235FD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3757EC1-B997-4C2A-A305-3A7E5C4446FD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F0182B-71F3-4341-B009-02CB8F2B57A9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1.png">
            <a:extLst>
              <a:ext uri="{FF2B5EF4-FFF2-40B4-BE49-F238E27FC236}">
                <a16:creationId xmlns:a16="http://schemas.microsoft.com/office/drawing/2014/main" id="{D622C750-D703-4B6C-B81F-9F431C13621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31" name="Graphic 30" descr="Gavel with solid fill">
            <a:extLst>
              <a:ext uri="{FF2B5EF4-FFF2-40B4-BE49-F238E27FC236}">
                <a16:creationId xmlns:a16="http://schemas.microsoft.com/office/drawing/2014/main" id="{04062E6A-55F3-4C01-AAE7-BEED65678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32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35F382E8-2107-4DE8-BFF8-DF1D7EE72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 descr="Chat with solid fill">
            <a:extLst>
              <a:ext uri="{FF2B5EF4-FFF2-40B4-BE49-F238E27FC236}">
                <a16:creationId xmlns:a16="http://schemas.microsoft.com/office/drawing/2014/main" id="{4EB4E2E9-063B-429F-B29B-9006F71B56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17A006C-8A66-4042-81EC-1B0A045BB6B2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E12257-5C9D-4A1E-9786-0A671D90F959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BCCC6A9A-0B49-4B24-8E14-282B5E4255F1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D6CF66A-9652-40FC-8AA0-A6A57FD49174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raphic 14" descr="Document with solid fill">
              <a:extLst>
                <a:ext uri="{FF2B5EF4-FFF2-40B4-BE49-F238E27FC236}">
                  <a16:creationId xmlns:a16="http://schemas.microsoft.com/office/drawing/2014/main" id="{69D5E1B9-1B23-4EC3-A245-8BA8677A9B37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14" descr="Document with solid fill">
              <a:extLst>
                <a:ext uri="{FF2B5EF4-FFF2-40B4-BE49-F238E27FC236}">
                  <a16:creationId xmlns:a16="http://schemas.microsoft.com/office/drawing/2014/main" id="{8FD1F9D7-5F24-447F-8400-722D6EAC95C1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4" descr="Document with solid fill">
              <a:extLst>
                <a:ext uri="{FF2B5EF4-FFF2-40B4-BE49-F238E27FC236}">
                  <a16:creationId xmlns:a16="http://schemas.microsoft.com/office/drawing/2014/main" id="{E7826807-6B60-42D8-A854-615266722C45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4" descr="Document with solid fill">
              <a:extLst>
                <a:ext uri="{FF2B5EF4-FFF2-40B4-BE49-F238E27FC236}">
                  <a16:creationId xmlns:a16="http://schemas.microsoft.com/office/drawing/2014/main" id="{13EC0FC3-7010-4CFF-8862-9838317CA17E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4" descr="Document with solid fill">
              <a:extLst>
                <a:ext uri="{FF2B5EF4-FFF2-40B4-BE49-F238E27FC236}">
                  <a16:creationId xmlns:a16="http://schemas.microsoft.com/office/drawing/2014/main" id="{18A81CD0-1529-48BA-BAC1-257328ACF335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AAB36C4-8A22-49DB-8FEA-1DBFDA098DE5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415530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2BC72ECC-D515-4FB5-89E5-CCCDD17811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23E37C8-F93A-4F49-BFEF-D403CA8B409A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76E568-3CC7-44F3-B8FE-8E060049BECA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E509C19-FE6D-4451-B713-0B9D30A2A672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37470EC-235A-4F74-9262-D45CE3E1D8E2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3C1EF6E-B63B-42BC-A5A6-ACD4BA00972D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AA7258D-8F5E-4C48-8035-8F8E445BE14F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95ECAE6-4367-495C-A8AE-FD231668EB87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62110ED-0C14-4753-9C98-E98EFC2961FA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049344A-69DF-43B0-8758-43DD107F5B0F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1.png">
            <a:extLst>
              <a:ext uri="{FF2B5EF4-FFF2-40B4-BE49-F238E27FC236}">
                <a16:creationId xmlns:a16="http://schemas.microsoft.com/office/drawing/2014/main" id="{4E289D89-77EA-4236-BB85-8E8C9DAED23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31" name="Graphic 30" descr="Gavel with solid fill">
            <a:extLst>
              <a:ext uri="{FF2B5EF4-FFF2-40B4-BE49-F238E27FC236}">
                <a16:creationId xmlns:a16="http://schemas.microsoft.com/office/drawing/2014/main" id="{ADF5342A-59DB-458A-8C1E-3E4A83DBA7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32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55519141-8382-4E4B-A644-F071FA8FAC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 descr="Chat with solid fill">
            <a:extLst>
              <a:ext uri="{FF2B5EF4-FFF2-40B4-BE49-F238E27FC236}">
                <a16:creationId xmlns:a16="http://schemas.microsoft.com/office/drawing/2014/main" id="{5EBFA5AF-2730-48E5-99C7-2238B20D41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623A1CA-0090-40A7-96EA-45C1F0B080E4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8EA5D4B-B93B-4150-81FE-3060FF08592E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DC95EF-6E20-4534-A56F-6A896CA4F74D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42A6E8F-93AE-4A57-A1B0-8E451C7ACA3E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raphic 14" descr="Document with solid fill">
              <a:extLst>
                <a:ext uri="{FF2B5EF4-FFF2-40B4-BE49-F238E27FC236}">
                  <a16:creationId xmlns:a16="http://schemas.microsoft.com/office/drawing/2014/main" id="{481AB066-52E8-4592-B2F3-3148B35CB857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14" descr="Document with solid fill">
              <a:extLst>
                <a:ext uri="{FF2B5EF4-FFF2-40B4-BE49-F238E27FC236}">
                  <a16:creationId xmlns:a16="http://schemas.microsoft.com/office/drawing/2014/main" id="{FCDAEE1C-03DC-4934-9989-D30C23B3F12F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4" descr="Document with solid fill">
              <a:extLst>
                <a:ext uri="{FF2B5EF4-FFF2-40B4-BE49-F238E27FC236}">
                  <a16:creationId xmlns:a16="http://schemas.microsoft.com/office/drawing/2014/main" id="{3170C3EA-88EF-47BB-AC22-2451B5FDD319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4" descr="Document with solid fill">
              <a:extLst>
                <a:ext uri="{FF2B5EF4-FFF2-40B4-BE49-F238E27FC236}">
                  <a16:creationId xmlns:a16="http://schemas.microsoft.com/office/drawing/2014/main" id="{7EFCFDB8-6433-4BDF-B238-E8492C01A0DC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4" descr="Document with solid fill">
              <a:extLst>
                <a:ext uri="{FF2B5EF4-FFF2-40B4-BE49-F238E27FC236}">
                  <a16:creationId xmlns:a16="http://schemas.microsoft.com/office/drawing/2014/main" id="{1BC368BD-BA02-4DD1-80A8-43E46E3BC369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632184E-3FDB-4304-856F-D331B45169B1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4428300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0858303B-C577-4D89-B002-311A2B159B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075" y="452536"/>
            <a:ext cx="895985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2A85DEF-4929-44E1-B035-2E2DBAA4FF10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8A1E3C-ABAA-4380-81D3-EF23DDBBE649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37B21E7-7D4C-401F-AE36-3D98B452AF5E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93B109-CA74-49DD-B005-C3AEE1AF3AAF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856F380-1196-45A5-AEA6-3EBA65A80E96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2D7AB2A-DDA7-4D16-A8B5-E903526B56FE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778BC23-5C3B-4DD2-B79B-D5B939AFD6F5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0248A1-2236-470E-BD34-AB91E0F9937B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DA86A47-C1EB-4174-82E0-2910C48482B9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1.png">
            <a:extLst>
              <a:ext uri="{FF2B5EF4-FFF2-40B4-BE49-F238E27FC236}">
                <a16:creationId xmlns:a16="http://schemas.microsoft.com/office/drawing/2014/main" id="{2C384CE4-DE7C-4443-A4F2-169795A1480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31" name="Graphic 30" descr="Gavel with solid fill">
            <a:extLst>
              <a:ext uri="{FF2B5EF4-FFF2-40B4-BE49-F238E27FC236}">
                <a16:creationId xmlns:a16="http://schemas.microsoft.com/office/drawing/2014/main" id="{67DF5150-952F-4D06-B1EC-8BBF838B13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32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C690C958-8B8E-43C6-B1E1-4221FC244E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Graphic 32" descr="Chat with solid fill">
            <a:extLst>
              <a:ext uri="{FF2B5EF4-FFF2-40B4-BE49-F238E27FC236}">
                <a16:creationId xmlns:a16="http://schemas.microsoft.com/office/drawing/2014/main" id="{94066349-4520-4E6B-A168-2E409EBEBE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B18D355-01CB-47A7-8836-416F844A6402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D02744F-14BE-40D4-9E42-C294225F898D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840801A-3AAE-44E7-8D08-86A52CFC0C98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E4C7729-4A08-4640-91B8-4912774E813D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Graphic 14" descr="Document with solid fill">
              <a:extLst>
                <a:ext uri="{FF2B5EF4-FFF2-40B4-BE49-F238E27FC236}">
                  <a16:creationId xmlns:a16="http://schemas.microsoft.com/office/drawing/2014/main" id="{2A6A9C2A-CB10-4630-9BCC-37F501A2037A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Graphic 14" descr="Document with solid fill">
              <a:extLst>
                <a:ext uri="{FF2B5EF4-FFF2-40B4-BE49-F238E27FC236}">
                  <a16:creationId xmlns:a16="http://schemas.microsoft.com/office/drawing/2014/main" id="{E58D9015-D5E3-4856-99B4-A96164AC719F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Graphic 14" descr="Document with solid fill">
              <a:extLst>
                <a:ext uri="{FF2B5EF4-FFF2-40B4-BE49-F238E27FC236}">
                  <a16:creationId xmlns:a16="http://schemas.microsoft.com/office/drawing/2014/main" id="{E3E5FA48-B7F4-4AEB-9E2C-D5F6533729F8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4" descr="Document with solid fill">
              <a:extLst>
                <a:ext uri="{FF2B5EF4-FFF2-40B4-BE49-F238E27FC236}">
                  <a16:creationId xmlns:a16="http://schemas.microsoft.com/office/drawing/2014/main" id="{E91A1FDD-2BEF-4AE8-AFF4-67F0EDB6236C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4" descr="Document with solid fill">
              <a:extLst>
                <a:ext uri="{FF2B5EF4-FFF2-40B4-BE49-F238E27FC236}">
                  <a16:creationId xmlns:a16="http://schemas.microsoft.com/office/drawing/2014/main" id="{D937CB7B-A46B-4243-8385-08E3E9D3C4F0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016203F7-77D7-4867-801F-8BB1E79FCF16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955767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" descr="Research Scientist Looks into Microscope. He's Conducts Experiments in Modern Laboratory. Research Scientist Looks into Microscope. He's Conducts Experiments in Modern Laboratory. Laboratory Stock Photo">
            <a:extLst>
              <a:ext uri="{FF2B5EF4-FFF2-40B4-BE49-F238E27FC236}">
                <a16:creationId xmlns:a16="http://schemas.microsoft.com/office/drawing/2014/main" id="{C21035B3-2997-4F7D-84F6-AD9761579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9" b="443"/>
          <a:stretch/>
        </p:blipFill>
        <p:spPr bwMode="auto">
          <a:xfrm>
            <a:off x="160019" y="833437"/>
            <a:ext cx="8823960" cy="397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07055D-655D-47CC-8342-B86C6F53ED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" y="452437"/>
            <a:ext cx="8961120" cy="307777"/>
          </a:xfrm>
        </p:spPr>
        <p:txBody>
          <a:bodyPr/>
          <a:lstStyle/>
          <a:p>
            <a:r>
              <a:rPr lang="en-US" sz="1400" dirty="0"/>
              <a:t>Course Structure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019A97E2-9E2B-42A9-82E9-532F71C10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62528" y="4844011"/>
            <a:ext cx="4175760" cy="246221"/>
          </a:xfrm>
        </p:spPr>
        <p:txBody>
          <a:bodyPr/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Click NEXT to continue.</a:t>
            </a:r>
            <a:endParaRPr lang="en-IN" dirty="0">
              <a:solidFill>
                <a:schemeClr val="accent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2927E1-E7F0-4CDE-9115-27427C28FFEC}"/>
              </a:ext>
            </a:extLst>
          </p:cNvPr>
          <p:cNvSpPr/>
          <p:nvPr/>
        </p:nvSpPr>
        <p:spPr>
          <a:xfrm>
            <a:off x="160020" y="3681415"/>
            <a:ext cx="8823960" cy="1128126"/>
          </a:xfrm>
          <a:prstGeom prst="rect">
            <a:avLst/>
          </a:prstGeom>
          <a:solidFill>
            <a:schemeClr val="accent2">
              <a:lumMod val="50000"/>
              <a:alpha val="9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76402">
              <a:spcBef>
                <a:spcPct val="20000"/>
              </a:spcBef>
            </a:pPr>
            <a:endParaRPr lang="en-US" sz="2000" b="1" spc="-104">
              <a:solidFill>
                <a:schemeClr val="accent2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F57A328-053C-4440-9B12-BF34485EE5A3}"/>
              </a:ext>
            </a:extLst>
          </p:cNvPr>
          <p:cNvSpPr txBox="1"/>
          <p:nvPr/>
        </p:nvSpPr>
        <p:spPr>
          <a:xfrm>
            <a:off x="219269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TSCA Section 8e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37C47EC-EAC7-4138-9671-A9A4EB427A07}"/>
              </a:ext>
            </a:extLst>
          </p:cNvPr>
          <p:cNvSpPr txBox="1"/>
          <p:nvPr/>
        </p:nvSpPr>
        <p:spPr>
          <a:xfrm>
            <a:off x="3886201" y="4214815"/>
            <a:ext cx="1371600" cy="2756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AC7F71-83CD-44A4-9B27-CF7E4AADCD11}"/>
              </a:ext>
            </a:extLst>
          </p:cNvPr>
          <p:cNvSpPr txBox="1"/>
          <p:nvPr/>
        </p:nvSpPr>
        <p:spPr>
          <a:xfrm>
            <a:off x="5579711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Substantial Risk Reporting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CE311BD-7AAC-4460-A534-46B907E4EB22}"/>
              </a:ext>
            </a:extLst>
          </p:cNvPr>
          <p:cNvSpPr/>
          <p:nvPr/>
        </p:nvSpPr>
        <p:spPr>
          <a:xfrm>
            <a:off x="420624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2669C9F-82D4-4327-AEFC-114E7B46BFAA}"/>
              </a:ext>
            </a:extLst>
          </p:cNvPr>
          <p:cNvSpPr/>
          <p:nvPr/>
        </p:nvSpPr>
        <p:spPr>
          <a:xfrm>
            <a:off x="589975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76B0453-DFE1-43E0-9B1B-261CA368AD07}"/>
              </a:ext>
            </a:extLst>
          </p:cNvPr>
          <p:cNvSpPr/>
          <p:nvPr/>
        </p:nvSpPr>
        <p:spPr>
          <a:xfrm>
            <a:off x="2512731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F44A740-22CB-4D3C-B2C5-65060A316746}"/>
              </a:ext>
            </a:extLst>
          </p:cNvPr>
          <p:cNvSpPr/>
          <p:nvPr/>
        </p:nvSpPr>
        <p:spPr>
          <a:xfrm>
            <a:off x="7593260" y="3321468"/>
            <a:ext cx="731520" cy="7315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E989AAA-A579-4651-8FBD-22CD9AC4722D}"/>
              </a:ext>
            </a:extLst>
          </p:cNvPr>
          <p:cNvSpPr/>
          <p:nvPr/>
        </p:nvSpPr>
        <p:spPr>
          <a:xfrm>
            <a:off x="819221" y="3321468"/>
            <a:ext cx="731520" cy="7315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1" name="Picture 30" descr="1.png">
            <a:extLst>
              <a:ext uri="{FF2B5EF4-FFF2-40B4-BE49-F238E27FC236}">
                <a16:creationId xmlns:a16="http://schemas.microsoft.com/office/drawing/2014/main" id="{DFC09139-A2C0-4547-8FAF-411B907FA20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5994" y="3519958"/>
            <a:ext cx="446053" cy="334540"/>
          </a:xfrm>
          <a:prstGeom prst="rect">
            <a:avLst/>
          </a:prstGeom>
        </p:spPr>
      </p:pic>
      <p:pic>
        <p:nvPicPr>
          <p:cNvPr id="32" name="Graphic 31" descr="Gavel with solid fill">
            <a:extLst>
              <a:ext uri="{FF2B5EF4-FFF2-40B4-BE49-F238E27FC236}">
                <a16:creationId xmlns:a16="http://schemas.microsoft.com/office/drawing/2014/main" id="{3727947B-46E9-4896-8B5D-A1699F6B46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49891" y="3458628"/>
            <a:ext cx="457200" cy="457200"/>
          </a:xfrm>
          <a:prstGeom prst="rect">
            <a:avLst/>
          </a:prstGeom>
        </p:spPr>
      </p:pic>
      <p:pic>
        <p:nvPicPr>
          <p:cNvPr id="33" name="Picture 4" descr="Defining Hazard And Risk - Risk Icon Black And White - Free Transparent PNG  Download - PNGkey">
            <a:extLst>
              <a:ext uri="{FF2B5EF4-FFF2-40B4-BE49-F238E27FC236}">
                <a16:creationId xmlns:a16="http://schemas.microsoft.com/office/drawing/2014/main" id="{7C261CF9-426F-4E7E-BEAF-A7D7C458BE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49" r="24296"/>
          <a:stretch/>
        </p:blipFill>
        <p:spPr bwMode="auto">
          <a:xfrm>
            <a:off x="4312684" y="3446770"/>
            <a:ext cx="518635" cy="480916"/>
          </a:xfrm>
          <a:prstGeom prst="roundRect">
            <a:avLst>
              <a:gd name="adj" fmla="val 20403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 descr="Chat with solid fill">
            <a:extLst>
              <a:ext uri="{FF2B5EF4-FFF2-40B4-BE49-F238E27FC236}">
                <a16:creationId xmlns:a16="http://schemas.microsoft.com/office/drawing/2014/main" id="{DBBB998F-7E15-48B9-A332-9748BB3FB3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6381" y="3458628"/>
            <a:ext cx="457200" cy="4572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6EFB2-5C46-4EAD-B31F-6C48E0B29FB3}"/>
              </a:ext>
            </a:extLst>
          </p:cNvPr>
          <p:cNvSpPr txBox="1"/>
          <p:nvPr/>
        </p:nvSpPr>
        <p:spPr>
          <a:xfrm>
            <a:off x="661314" y="4214815"/>
            <a:ext cx="104733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1200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74A51A3-4754-457E-AE1B-DE6F29A30694}"/>
              </a:ext>
            </a:extLst>
          </p:cNvPr>
          <p:cNvGrpSpPr/>
          <p:nvPr/>
        </p:nvGrpSpPr>
        <p:grpSpPr>
          <a:xfrm>
            <a:off x="6124494" y="3503615"/>
            <a:ext cx="282034" cy="363914"/>
            <a:chOff x="9405983" y="2686231"/>
            <a:chExt cx="283464" cy="365760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E04AC95-8E4B-41AA-9064-8CE1AA3B831E}"/>
                </a:ext>
              </a:extLst>
            </p:cNvPr>
            <p:cNvSpPr/>
            <p:nvPr/>
          </p:nvSpPr>
          <p:spPr>
            <a:xfrm>
              <a:off x="9421223" y="2709090"/>
              <a:ext cx="137160" cy="315859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D62CAB6-D5AB-4410-8994-5BCD13EED02A}"/>
                </a:ext>
              </a:extLst>
            </p:cNvPr>
            <p:cNvSpPr/>
            <p:nvPr/>
          </p:nvSpPr>
          <p:spPr>
            <a:xfrm>
              <a:off x="9537809" y="2788906"/>
              <a:ext cx="137160" cy="236044"/>
            </a:xfrm>
            <a:prstGeom prst="rect">
              <a:avLst/>
            </a:prstGeom>
            <a:solidFill>
              <a:srgbClr val="238A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Graphic 14" descr="Document with solid fill">
              <a:extLst>
                <a:ext uri="{FF2B5EF4-FFF2-40B4-BE49-F238E27FC236}">
                  <a16:creationId xmlns:a16="http://schemas.microsoft.com/office/drawing/2014/main" id="{79581428-B039-441B-895A-0BA341FAC0B4}"/>
                </a:ext>
              </a:extLst>
            </p:cNvPr>
            <p:cNvSpPr/>
            <p:nvPr/>
          </p:nvSpPr>
          <p:spPr>
            <a:xfrm>
              <a:off x="9405983" y="2686231"/>
              <a:ext cx="283464" cy="365760"/>
            </a:xfrm>
            <a:custGeom>
              <a:avLst/>
              <a:gdLst>
                <a:gd name="connsiteX0" fmla="*/ 27432 w 283464"/>
                <a:gd name="connsiteY0" fmla="*/ 338328 h 365760"/>
                <a:gd name="connsiteX1" fmla="*/ 27432 w 283464"/>
                <a:gd name="connsiteY1" fmla="*/ 27432 h 365760"/>
                <a:gd name="connsiteX2" fmla="*/ 141732 w 283464"/>
                <a:gd name="connsiteY2" fmla="*/ 27432 h 365760"/>
                <a:gd name="connsiteX3" fmla="*/ 141732 w 283464"/>
                <a:gd name="connsiteY3" fmla="*/ 123444 h 365760"/>
                <a:gd name="connsiteX4" fmla="*/ 256032 w 283464"/>
                <a:gd name="connsiteY4" fmla="*/ 123444 h 365760"/>
                <a:gd name="connsiteX5" fmla="*/ 256032 w 283464"/>
                <a:gd name="connsiteY5" fmla="*/ 338328 h 365760"/>
                <a:gd name="connsiteX6" fmla="*/ 27432 w 283464"/>
                <a:gd name="connsiteY6" fmla="*/ 338328 h 365760"/>
                <a:gd name="connsiteX7" fmla="*/ 169164 w 283464"/>
                <a:gd name="connsiteY7" fmla="*/ 38862 h 365760"/>
                <a:gd name="connsiteX8" fmla="*/ 226314 w 283464"/>
                <a:gd name="connsiteY8" fmla="*/ 96012 h 365760"/>
                <a:gd name="connsiteX9" fmla="*/ 169164 w 283464"/>
                <a:gd name="connsiteY9" fmla="*/ 96012 h 365760"/>
                <a:gd name="connsiteX10" fmla="*/ 169164 w 283464"/>
                <a:gd name="connsiteY10" fmla="*/ 38862 h 365760"/>
                <a:gd name="connsiteX11" fmla="*/ 169164 w 283464"/>
                <a:gd name="connsiteY11" fmla="*/ 0 h 365760"/>
                <a:gd name="connsiteX12" fmla="*/ 0 w 283464"/>
                <a:gd name="connsiteY12" fmla="*/ 0 h 365760"/>
                <a:gd name="connsiteX13" fmla="*/ 0 w 283464"/>
                <a:gd name="connsiteY13" fmla="*/ 365760 h 365760"/>
                <a:gd name="connsiteX14" fmla="*/ 283464 w 283464"/>
                <a:gd name="connsiteY14" fmla="*/ 365760 h 365760"/>
                <a:gd name="connsiteX15" fmla="*/ 283464 w 283464"/>
                <a:gd name="connsiteY15" fmla="*/ 100584 h 365760"/>
                <a:gd name="connsiteX16" fmla="*/ 169164 w 283464"/>
                <a:gd name="connsiteY16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3464" h="365760">
                  <a:moveTo>
                    <a:pt x="27432" y="338328"/>
                  </a:moveTo>
                  <a:lnTo>
                    <a:pt x="27432" y="27432"/>
                  </a:lnTo>
                  <a:lnTo>
                    <a:pt x="141732" y="27432"/>
                  </a:lnTo>
                  <a:lnTo>
                    <a:pt x="141732" y="123444"/>
                  </a:lnTo>
                  <a:lnTo>
                    <a:pt x="256032" y="123444"/>
                  </a:lnTo>
                  <a:lnTo>
                    <a:pt x="256032" y="338328"/>
                  </a:lnTo>
                  <a:lnTo>
                    <a:pt x="27432" y="338328"/>
                  </a:lnTo>
                  <a:close/>
                  <a:moveTo>
                    <a:pt x="169164" y="38862"/>
                  </a:moveTo>
                  <a:lnTo>
                    <a:pt x="226314" y="96012"/>
                  </a:lnTo>
                  <a:lnTo>
                    <a:pt x="169164" y="96012"/>
                  </a:lnTo>
                  <a:lnTo>
                    <a:pt x="169164" y="38862"/>
                  </a:lnTo>
                  <a:close/>
                  <a:moveTo>
                    <a:pt x="169164" y="0"/>
                  </a:moveTo>
                  <a:lnTo>
                    <a:pt x="0" y="0"/>
                  </a:lnTo>
                  <a:lnTo>
                    <a:pt x="0" y="365760"/>
                  </a:lnTo>
                  <a:lnTo>
                    <a:pt x="283464" y="365760"/>
                  </a:lnTo>
                  <a:lnTo>
                    <a:pt x="283464" y="100584"/>
                  </a:lnTo>
                  <a:lnTo>
                    <a:pt x="169164" y="0"/>
                  </a:lnTo>
                  <a:close/>
                </a:path>
              </a:pathLst>
            </a:custGeom>
            <a:solidFill>
              <a:srgbClr val="238AB9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Graphic 14" descr="Document with solid fill">
              <a:extLst>
                <a:ext uri="{FF2B5EF4-FFF2-40B4-BE49-F238E27FC236}">
                  <a16:creationId xmlns:a16="http://schemas.microsoft.com/office/drawing/2014/main" id="{9F13368C-C8A2-46DA-A2B5-0CCCE41E8DAD}"/>
                </a:ext>
              </a:extLst>
            </p:cNvPr>
            <p:cNvSpPr/>
            <p:nvPr/>
          </p:nvSpPr>
          <p:spPr>
            <a:xfrm>
              <a:off x="9460847" y="286846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Graphic 14" descr="Document with solid fill">
              <a:extLst>
                <a:ext uri="{FF2B5EF4-FFF2-40B4-BE49-F238E27FC236}">
                  <a16:creationId xmlns:a16="http://schemas.microsoft.com/office/drawing/2014/main" id="{2F179A66-CF17-4A4E-9D24-DBF11BDDF026}"/>
                </a:ext>
              </a:extLst>
            </p:cNvPr>
            <p:cNvSpPr/>
            <p:nvPr/>
          </p:nvSpPr>
          <p:spPr>
            <a:xfrm>
              <a:off x="9460847" y="2818819"/>
              <a:ext cx="59436" cy="18288"/>
            </a:xfrm>
            <a:custGeom>
              <a:avLst/>
              <a:gdLst>
                <a:gd name="connsiteX0" fmla="*/ 0 w 59436"/>
                <a:gd name="connsiteY0" fmla="*/ 0 h 18288"/>
                <a:gd name="connsiteX1" fmla="*/ 59436 w 59436"/>
                <a:gd name="connsiteY1" fmla="*/ 0 h 18288"/>
                <a:gd name="connsiteX2" fmla="*/ 59436 w 59436"/>
                <a:gd name="connsiteY2" fmla="*/ 18288 h 18288"/>
                <a:gd name="connsiteX3" fmla="*/ 0 w 594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436" h="18288">
                  <a:moveTo>
                    <a:pt x="0" y="0"/>
                  </a:moveTo>
                  <a:lnTo>
                    <a:pt x="59436" y="0"/>
                  </a:lnTo>
                  <a:lnTo>
                    <a:pt x="594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Graphic 14" descr="Document with solid fill">
              <a:extLst>
                <a:ext uri="{FF2B5EF4-FFF2-40B4-BE49-F238E27FC236}">
                  <a16:creationId xmlns:a16="http://schemas.microsoft.com/office/drawing/2014/main" id="{86CB6A55-4CC0-46AA-A1AD-1E3387CA1230}"/>
                </a:ext>
              </a:extLst>
            </p:cNvPr>
            <p:cNvSpPr/>
            <p:nvPr/>
          </p:nvSpPr>
          <p:spPr>
            <a:xfrm>
              <a:off x="9460847" y="2919216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Graphic 14" descr="Document with solid fill">
              <a:extLst>
                <a:ext uri="{FF2B5EF4-FFF2-40B4-BE49-F238E27FC236}">
                  <a16:creationId xmlns:a16="http://schemas.microsoft.com/office/drawing/2014/main" id="{120137A9-E47C-4507-A104-86CD64A30CA1}"/>
                </a:ext>
              </a:extLst>
            </p:cNvPr>
            <p:cNvSpPr/>
            <p:nvPr/>
          </p:nvSpPr>
          <p:spPr>
            <a:xfrm>
              <a:off x="9460847" y="2971658"/>
              <a:ext cx="173736" cy="18288"/>
            </a:xfrm>
            <a:custGeom>
              <a:avLst/>
              <a:gdLst>
                <a:gd name="connsiteX0" fmla="*/ 0 w 173736"/>
                <a:gd name="connsiteY0" fmla="*/ 0 h 18288"/>
                <a:gd name="connsiteX1" fmla="*/ 173736 w 173736"/>
                <a:gd name="connsiteY1" fmla="*/ 0 h 18288"/>
                <a:gd name="connsiteX2" fmla="*/ 173736 w 173736"/>
                <a:gd name="connsiteY2" fmla="*/ 18288 h 18288"/>
                <a:gd name="connsiteX3" fmla="*/ 0 w 173736"/>
                <a:gd name="connsiteY3" fmla="*/ 18288 h 1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3736" h="18288">
                  <a:moveTo>
                    <a:pt x="0" y="0"/>
                  </a:moveTo>
                  <a:lnTo>
                    <a:pt x="173736" y="0"/>
                  </a:lnTo>
                  <a:lnTo>
                    <a:pt x="173736" y="18288"/>
                  </a:lnTo>
                  <a:lnTo>
                    <a:pt x="0" y="18288"/>
                  </a:lnTo>
                  <a:close/>
                </a:path>
              </a:pathLst>
            </a:custGeom>
            <a:solidFill>
              <a:schemeClr val="bg1"/>
            </a:solidFill>
            <a:ln w="456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504A132C-F913-4F23-9EE0-25FDA2C47AFA}"/>
              </a:ext>
            </a:extLst>
          </p:cNvPr>
          <p:cNvSpPr txBox="1"/>
          <p:nvPr/>
        </p:nvSpPr>
        <p:spPr>
          <a:xfrm>
            <a:off x="7273220" y="4214815"/>
            <a:ext cx="1371600" cy="47327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R="0">
              <a:lnSpc>
                <a:spcPct val="107000"/>
              </a:lnSpc>
              <a:spcBef>
                <a:spcPts val="2400"/>
              </a:spcBef>
              <a:spcAft>
                <a:spcPts val="1800"/>
              </a:spcAft>
              <a:defRPr sz="140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sz="1200" dirty="0"/>
              <a:t>Summary &amp;</a:t>
            </a:r>
            <a:br>
              <a:rPr lang="en-US" sz="1200" dirty="0"/>
            </a:br>
            <a:r>
              <a:rPr lang="en-US" sz="1200" dirty="0"/>
              <a:t> Final Challenge </a:t>
            </a:r>
          </a:p>
        </p:txBody>
      </p:sp>
    </p:spTree>
    <p:extLst>
      <p:ext uri="{BB962C8B-B14F-4D97-AF65-F5344CB8AC3E}">
        <p14:creationId xmlns:p14="http://schemas.microsoft.com/office/powerpoint/2010/main" val="39400366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195&quot;&gt;&lt;object type=&quot;3&quot; unique_id=&quot;17948&quot;&gt;&lt;property id=&quot;20148&quot; value=&quot;5&quot;/&gt;&lt;property id=&quot;20300&quot; value=&quot;Slide 1&quot;/&gt;&lt;property id=&quot;20307&quot; value=&quot;432&quot;/&gt;&lt;/object&gt;&lt;object type=&quot;3&quot; unique_id=&quot;17949&quot;&gt;&lt;property id=&quot;20148&quot; value=&quot;5&quot;/&gt;&lt;property id=&quot;20300&quot; value=&quot;Slide 2 - &amp;quot;Navigation&amp;quot;&quot;/&gt;&lt;property id=&quot;20307&quot; value=&quot;753&quot;/&gt;&lt;/object&gt;&lt;object type=&quot;3&quot; unique_id=&quot;17950&quot;&gt;&lt;property id=&quot;20148&quot; value=&quot;5&quot;/&gt;&lt;property id=&quot;20300&quot; value=&quot;Slide 3 - &amp;quot;Introduction &amp;quot;&quot;/&gt;&lt;property id=&quot;20307&quot; value=&quot;735&quot;/&gt;&lt;/object&gt;&lt;object type=&quot;3&quot; unique_id=&quot;17951&quot;&gt;&lt;property id=&quot;20148&quot; value=&quot;5&quot;/&gt;&lt;property id=&quot;20300&quot; value=&quot;Slide 5 - &amp;quot;Introduction &amp;quot;&quot;/&gt;&lt;property id=&quot;20307&quot; value=&quot;744&quot;/&gt;&lt;/object&gt;&lt;object type=&quot;3&quot; unique_id=&quot;17952&quot;&gt;&lt;property id=&quot;20148&quot; value=&quot;5&quot;/&gt;&lt;property id=&quot;20300&quot; value=&quot;Slide 6 - &amp;quot;Introduction &amp;quot;&quot;/&gt;&lt;property id=&quot;20307&quot; value=&quot;754&quot;/&gt;&lt;/object&gt;&lt;object type=&quot;3&quot; unique_id=&quot;17953&quot;&gt;&lt;property id=&quot;20148&quot; value=&quot;5&quot;/&gt;&lt;property id=&quot;20300&quot; value=&quot;Slide 7 - &amp;quot;Learning Objectives&amp;quot;&quot;/&gt;&lt;property id=&quot;20307&quot; value=&quot;717&quot;/&gt;&lt;/object&gt;&lt;object type=&quot;3&quot; unique_id=&quot;17954&quot;&gt;&lt;property id=&quot;20148&quot; value=&quot;5&quot;/&gt;&lt;property id=&quot;20300&quot; value=&quot;Slide 8 - &amp;quot;What is a Permit to Work (PtW)?&amp;quot;&quot;/&gt;&lt;property id=&quot;20307&quot; value=&quot;728&quot;/&gt;&lt;/object&gt;&lt;object type=&quot;3&quot; unique_id=&quot;17955&quot;&gt;&lt;property id=&quot;20148&quot; value=&quot;5&quot;/&gt;&lt;property id=&quot;20300&quot; value=&quot;Slide 9 - &amp;quot;Hazard and Risk &amp;quot;&quot;/&gt;&lt;property id=&quot;20307&quot; value=&quot;722&quot;/&gt;&lt;/object&gt;&lt;object type=&quot;3&quot; unique_id=&quot;17956&quot;&gt;&lt;property id=&quot;20148&quot; value=&quot;5&quot;/&gt;&lt;property id=&quot;20300&quot; value=&quot;Slide 10 - &amp;quot;Hazard and Risk &amp;quot;&quot;/&gt;&lt;property id=&quot;20307&quot; value=&quot;723&quot;/&gt;&lt;/object&gt;&lt;object type=&quot;3&quot; unique_id=&quot;17957&quot;&gt;&lt;property id=&quot;20148&quot; value=&quot;5&quot;/&gt;&lt;property id=&quot;20300&quot; value=&quot;Slide 11 - &amp;quot;Why do we need a PtW?&amp;quot;&quot;/&gt;&lt;property id=&quot;20307&quot; value=&quot;729&quot;/&gt;&lt;/object&gt;&lt;object type=&quot;3&quot; unique_id=&quot;17958&quot;&gt;&lt;property id=&quot;20148&quot; value=&quot;5&quot;/&gt;&lt;property id=&quot;20300&quot; value=&quot;Slide 12 - &amp;quot;When do we need to issue a PtW?&amp;quot;&quot;/&gt;&lt;property id=&quot;20307&quot; value=&quot;730&quot;/&gt;&lt;/object&gt;&lt;object type=&quot;3&quot; unique_id=&quot;17959&quot;&gt;&lt;property id=&quot;20148&quot; value=&quot;5&quot;/&gt;&lt;property id=&quot;20300&quot; value=&quot;Slide 13 - &amp;quot;Hazardous Work&amp;quot;&quot;/&gt;&lt;property id=&quot;20307&quot; value=&quot;718&quot;/&gt;&lt;/object&gt;&lt;object type=&quot;3&quot; unique_id=&quot;17960&quot;&gt;&lt;property id=&quot;20148&quot; value=&quot;5&quot;/&gt;&lt;property id=&quot;20300&quot; value=&quot;Slide 14 - &amp;quot;Hazardous Work&amp;quot;&quot;/&gt;&lt;property id=&quot;20307&quot; value=&quot;726&quot;/&gt;&lt;/object&gt;&lt;object type=&quot;3&quot; unique_id=&quot;17961&quot;&gt;&lt;property id=&quot;20148&quot; value=&quot;5&quot;/&gt;&lt;property id=&quot;20300&quot; value=&quot;Slide 15 - &amp;quot;PtW Decision Chart&amp;quot;&quot;/&gt;&lt;property id=&quot;20307&quot; value=&quot;721&quot;/&gt;&lt;/object&gt;&lt;object type=&quot;3&quot; unique_id=&quot;17962&quot;&gt;&lt;property id=&quot;20148&quot; value=&quot;5&quot;/&gt;&lt;property id=&quot;20300&quot; value=&quot;Slide 16 - &amp;quot;Who should issue a PtW? &amp;quot;&quot;/&gt;&lt;property id=&quot;20307&quot; value=&quot;727&quot;/&gt;&lt;/object&gt;&lt;object type=&quot;3&quot; unique_id=&quot;17963&quot;&gt;&lt;property id=&quot;20148&quot; value=&quot;5&quot;/&gt;&lt;property id=&quot;20300&quot; value=&quot;Slide 17 - &amp;quot;Who should issue a PtW? &amp;quot;&quot;/&gt;&lt;property id=&quot;20307&quot; value=&quot;741&quot;/&gt;&lt;/object&gt;&lt;object type=&quot;3&quot; unique_id=&quot;17964&quot;&gt;&lt;property id=&quot;20148&quot; value=&quot;5&quot;/&gt;&lt;property id=&quot;20300&quot; value=&quot;Slide 18 - &amp;quot;Who should issue a PtW? &amp;quot;&quot;/&gt;&lt;property id=&quot;20307&quot; value=&quot;742&quot;/&gt;&lt;/object&gt;&lt;object type=&quot;3&quot; unique_id=&quot;17965&quot;&gt;&lt;property id=&quot;20148&quot; value=&quot;5&quot;/&gt;&lt;property id=&quot;20300&quot; value=&quot;Slide 19 - &amp;quot;How should a PtW be issued?&amp;quot;&quot;/&gt;&lt;property id=&quot;20307&quot; value=&quot;724&quot;/&gt;&lt;/object&gt;&lt;object type=&quot;3&quot; unique_id=&quot;17966&quot;&gt;&lt;property id=&quot;20148&quot; value=&quot;5&quot;/&gt;&lt;property id=&quot;20300&quot; value=&quot;Slide 20 - &amp;quot;How should a PtW be issued?&amp;quot;&quot;/&gt;&lt;property id=&quot;20307&quot; value=&quot;758&quot;/&gt;&lt;/object&gt;&lt;object type=&quot;3&quot; unique_id=&quot;17967&quot;&gt;&lt;property id=&quot;20148&quot; value=&quot;5&quot;/&gt;&lt;property id=&quot;20300&quot; value=&quot;Slide 21 - &amp;quot;Permit Hand-back&amp;quot;&quot;/&gt;&lt;property id=&quot;20307&quot; value=&quot;733&quot;/&gt;&lt;/object&gt;&lt;object type=&quot;3&quot; unique_id=&quot;17968&quot;&gt;&lt;property id=&quot;20148&quot; value=&quot;5&quot;/&gt;&lt;property id=&quot;20300&quot; value=&quot;Slide 22 - &amp;quot;Permit Hand-back&amp;quot;&quot;/&gt;&lt;property id=&quot;20307&quot; value=&quot;756&quot;/&gt;&lt;/object&gt;&lt;object type=&quot;3&quot; unique_id=&quot;17969&quot;&gt;&lt;property id=&quot;20148&quot; value=&quot;5&quot;/&gt;&lt;property id=&quot;20300&quot; value=&quot;Slide 23 - &amp;quot;Work Standard &amp;amp; Forms &amp;quot;&quot;/&gt;&lt;property id=&quot;20307&quot; value=&quot;734&quot;/&gt;&lt;/object&gt;&lt;object type=&quot;3&quot; unique_id=&quot;17970&quot;&gt;&lt;property id=&quot;20148&quot; value=&quot;5&quot;/&gt;&lt;property id=&quot;20300&quot; value=&quot;Slide 24 - &amp;quot;Work Standard &amp;amp; Forms &amp;quot;&quot;/&gt;&lt;property id=&quot;20307&quot; value=&quot;755&quot;/&gt;&lt;/object&gt;&lt;object type=&quot;3&quot; unique_id=&quot;17971&quot;&gt;&lt;property id=&quot;20148&quot; value=&quot;5&quot;/&gt;&lt;property id=&quot;20300&quot; value=&quot;Slide 25 - &amp;quot;Summary &amp;quot;&quot;/&gt;&lt;property id=&quot;20307&quot; value=&quot;752&quot;/&gt;&lt;/object&gt;&lt;object type=&quot;3&quot; unique_id=&quot;17972&quot;&gt;&lt;property id=&quot;20148&quot; value=&quot;5&quot;/&gt;&lt;property id=&quot;20300&quot; value=&quot;Slide 26 - &amp;quot;Final Quiz&amp;quot;&quot;/&gt;&lt;property id=&quot;20307&quot; value=&quot;749&quot;/&gt;&lt;/object&gt;&lt;object type=&quot;3&quot; unique_id=&quot;17973&quot;&gt;&lt;property id=&quot;20148&quot; value=&quot;5&quot;/&gt;&lt;property id=&quot;20300&quot; value=&quot;Slide 27 - &amp;quot;Final Quiz&amp;quot;&quot;/&gt;&lt;property id=&quot;20307&quot; value=&quot;737&quot;/&gt;&lt;/object&gt;&lt;object type=&quot;3&quot; unique_id=&quot;17974&quot;&gt;&lt;property id=&quot;20148&quot; value=&quot;5&quot;/&gt;&lt;property id=&quot;20300&quot; value=&quot;Slide 28 - &amp;quot;Final Quiz&amp;quot;&quot;/&gt;&lt;property id=&quot;20307&quot; value=&quot;738&quot;/&gt;&lt;/object&gt;&lt;object type=&quot;3&quot; unique_id=&quot;17975&quot;&gt;&lt;property id=&quot;20148&quot; value=&quot;5&quot;/&gt;&lt;property id=&quot;20300&quot; value=&quot;Slide 29 - &amp;quot;Final Quiz&amp;quot;&quot;/&gt;&lt;property id=&quot;20307&quot; value=&quot;740&quot;/&gt;&lt;/object&gt;&lt;object type=&quot;3&quot; unique_id=&quot;17976&quot;&gt;&lt;property id=&quot;20148&quot; value=&quot;5&quot;/&gt;&lt;property id=&quot;20300&quot; value=&quot;Slide 30 - &amp;quot;Final Quiz&amp;quot;&quot;/&gt;&lt;property id=&quot;20307&quot; value=&quot;745&quot;/&gt;&lt;/object&gt;&lt;object type=&quot;3&quot; unique_id=&quot;17977&quot;&gt;&lt;property id=&quot;20148&quot; value=&quot;5&quot;/&gt;&lt;property id=&quot;20300&quot; value=&quot;Slide 31 - &amp;quot;Final Quiz&amp;quot;&quot;/&gt;&lt;property id=&quot;20307&quot; value=&quot;747&quot;/&gt;&lt;/object&gt;&lt;object type=&quot;3&quot; unique_id=&quot;17978&quot;&gt;&lt;property id=&quot;20148&quot; value=&quot;5&quot;/&gt;&lt;property id=&quot;20300&quot; value=&quot;Slide 32&quot;/&gt;&lt;property id=&quot;20307&quot; value=&quot;748&quot;/&gt;&lt;/object&gt;&lt;object type=&quot;3&quot; unique_id=&quot;18252&quot;&gt;&lt;property id=&quot;20148&quot; value=&quot;5&quot;/&gt;&lt;property id=&quot;20300&quot; value=&quot;Slide 4 - &amp;quot;Introduction &amp;quot;&quot;/&gt;&lt;property id=&quot;20307&quot; value=&quot;759&quot;/&gt;&lt;/object&gt;&lt;/object&gt;&lt;object type=&quot;8&quot; unique_id=&quot;10199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ecolab_final">
      <a:dk1>
        <a:srgbClr val="6C6D72"/>
      </a:dk1>
      <a:lt1>
        <a:srgbClr val="FFFFFF"/>
      </a:lt1>
      <a:dk2>
        <a:srgbClr val="0075C9"/>
      </a:dk2>
      <a:lt2>
        <a:srgbClr val="BABBBE"/>
      </a:lt2>
      <a:accent1>
        <a:srgbClr val="60A50F"/>
      </a:accent1>
      <a:accent2>
        <a:srgbClr val="005A83"/>
      </a:accent2>
      <a:accent3>
        <a:srgbClr val="51BCEC"/>
      </a:accent3>
      <a:accent4>
        <a:srgbClr val="EC3A43"/>
      </a:accent4>
      <a:accent5>
        <a:srgbClr val="F4901C"/>
      </a:accent5>
      <a:accent6>
        <a:srgbClr val="026128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1EE1701B0CD9243AF0EE40EC6EEB628" ma:contentTypeVersion="6" ma:contentTypeDescription="Create a new document." ma:contentTypeScope="" ma:versionID="52aea524fccfa5b25f264765f320a056">
  <xsd:schema xmlns:xsd="http://www.w3.org/2001/XMLSchema" xmlns:xs="http://www.w3.org/2001/XMLSchema" xmlns:p="http://schemas.microsoft.com/office/2006/metadata/properties" xmlns:ns2="5b184cea-2480-4930-8728-5782605d8256" targetNamespace="http://schemas.microsoft.com/office/2006/metadata/properties" ma:root="true" ma:fieldsID="c8a0e5159883a48c38887d6561ceec97" ns2:_="">
    <xsd:import namespace="5b184cea-2480-4930-8728-5782605d825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184cea-2480-4930-8728-5782605d825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E2220DA-5694-4572-89C4-CC34734BABF7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a5440be3-63d3-4272-9374-c186defcc6fb"/>
    <ds:schemaRef ds:uri="http://purl.org/dc/elements/1.1/"/>
    <ds:schemaRef ds:uri="http://schemas.microsoft.com/office/2006/metadata/properties"/>
    <ds:schemaRef ds:uri="3f2af2b4-2abf-4ee4-a33e-988374626e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0E7D00-8F8B-4990-B313-C696108543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44431B-262D-4732-BC2A-31B2BC5A8206}"/>
</file>

<file path=docProps/app.xml><?xml version="1.0" encoding="utf-8"?>
<Properties xmlns="http://schemas.openxmlformats.org/officeDocument/2006/extended-properties" xmlns:vt="http://schemas.openxmlformats.org/officeDocument/2006/docPropsVTypes">
  <TotalTime>28623</TotalTime>
  <Words>1954</Words>
  <Application>Microsoft Office PowerPoint</Application>
  <PresentationFormat>Custom</PresentationFormat>
  <Paragraphs>287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Open Sans</vt:lpstr>
      <vt:lpstr>Segoe UI</vt:lpstr>
      <vt:lpstr>Source Sans Pro</vt:lpstr>
      <vt:lpstr>Verdana</vt:lpstr>
      <vt:lpstr>Wingdings</vt:lpstr>
      <vt:lpstr>Office Theme</vt:lpstr>
      <vt:lpstr>PowerPoint Presentation</vt:lpstr>
      <vt:lpstr>Learning Objectives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Course Structure</vt:lpstr>
      <vt:lpstr>Do You Know…</vt:lpstr>
      <vt:lpstr>Do You Know…</vt:lpstr>
      <vt:lpstr>Do You Know…</vt:lpstr>
      <vt:lpstr>Toxic Substances Control Act (TSCA) </vt:lpstr>
      <vt:lpstr>TSCA Amendments</vt:lpstr>
      <vt:lpstr>TSCA Amendments</vt:lpstr>
      <vt:lpstr>TSCA Amendments</vt:lpstr>
      <vt:lpstr>TSCA Responsibilities </vt:lpstr>
      <vt:lpstr>TSCA Responsibilities </vt:lpstr>
      <vt:lpstr>Challenge</vt:lpstr>
      <vt:lpstr>Challenge</vt:lpstr>
      <vt:lpstr>Challenge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Aslesha Ramanujan</dc:creator>
  <cp:lastModifiedBy>Shalini Merugu</cp:lastModifiedBy>
  <cp:revision>4114</cp:revision>
  <dcterms:created xsi:type="dcterms:W3CDTF">2017-09-21T06:25:38Z</dcterms:created>
  <dcterms:modified xsi:type="dcterms:W3CDTF">2021-06-28T10:15:09Z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0x010100B1EE1701B0CD9243AF0EE40EC6EEB628</vt:lpwstr>
  </property>
</Properties>
</file>